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</p:sldMasterIdLst>
  <p:sldIdLst>
    <p:sldId id="393" r:id="rId2"/>
    <p:sldId id="363" r:id="rId3"/>
    <p:sldId id="389" r:id="rId4"/>
    <p:sldId id="392" r:id="rId5"/>
    <p:sldId id="407" r:id="rId6"/>
    <p:sldId id="401" r:id="rId7"/>
    <p:sldId id="405" r:id="rId8"/>
    <p:sldId id="413" r:id="rId9"/>
    <p:sldId id="422" r:id="rId10"/>
    <p:sldId id="402" r:id="rId11"/>
    <p:sldId id="414" r:id="rId12"/>
    <p:sldId id="425" r:id="rId13"/>
    <p:sldId id="416" r:id="rId14"/>
    <p:sldId id="415" r:id="rId15"/>
    <p:sldId id="264" r:id="rId16"/>
    <p:sldId id="426" r:id="rId17"/>
    <p:sldId id="427" r:id="rId18"/>
    <p:sldId id="428" r:id="rId19"/>
    <p:sldId id="429" r:id="rId20"/>
    <p:sldId id="430" r:id="rId21"/>
    <p:sldId id="419" r:id="rId22"/>
    <p:sldId id="431" r:id="rId23"/>
  </p:sldIdLst>
  <p:sldSz cx="12192000" cy="6858000"/>
  <p:notesSz cx="6858000" cy="9144000"/>
  <p:embeddedFontLst>
    <p:embeddedFont>
      <p:font typeface="나눔바른고딕" panose="020B0603020101020101" pitchFamily="50" charset="-127"/>
      <p:regular r:id="rId24"/>
      <p:bold r:id="rId25"/>
    </p:embeddedFont>
    <p:embeddedFont>
      <p:font typeface="나눔바른고딕 Light" panose="020B0603020101020101" pitchFamily="50" charset="-127"/>
      <p:regular r:id="rId26"/>
    </p:embeddedFont>
    <p:embeddedFont>
      <p:font typeface="나눔바른고딕 UltraLight" panose="020B0603020101020101" pitchFamily="50" charset="-127"/>
      <p:regular r:id="rId27"/>
    </p:embeddedFont>
    <p:embeddedFont>
      <p:font typeface="나눔스퀘어 ExtraBold" panose="020B0600000101010101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메이플스토리" panose="02000300000000000000" pitchFamily="2" charset="-127"/>
      <p:regular r:id="rId31"/>
      <p:bold r:id="rId32"/>
    </p:embeddedFont>
    <p:embeddedFont>
      <p:font typeface="위메프" panose="020B0600000101010101" pitchFamily="50" charset="-127"/>
      <p:regular r:id="rId33"/>
    </p:embeddedFont>
    <p:embeddedFont>
      <p:font typeface="위메프 SemiBold" panose="020B0600000101010101" pitchFamily="50" charset="-127"/>
      <p:bold r:id="rId34"/>
    </p:embeddedFont>
    <p:embeddedFont>
      <p:font typeface="위메프OTF" panose="020B0600000101010101" pitchFamily="34" charset="-127"/>
      <p:regular r:id="rId35"/>
    </p:embeddedFont>
    <p:embeddedFont>
      <p:font typeface="위메프OTF Bold" panose="020B0600000101010101" pitchFamily="34" charset="-127"/>
      <p:bold r:id="rId36"/>
    </p:embeddedFont>
    <p:embeddedFont>
      <p:font typeface="위메프OTF SemiBold" panose="020B0600000101010101" pitchFamily="34" charset="-127"/>
      <p:bold r:id="rId37"/>
    </p:embeddedFont>
    <p:embeddedFont>
      <p:font typeface="카페24 아네모네" pitchFamily="2" charset="-12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주영" initials="김주" lastIdx="2" clrIdx="0">
    <p:extLst>
      <p:ext uri="{19B8F6BF-5375-455C-9EA6-DF929625EA0E}">
        <p15:presenceInfo xmlns:p15="http://schemas.microsoft.com/office/powerpoint/2012/main" userId="e890509e117a70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7264"/>
    <a:srgbClr val="E6E6E6"/>
    <a:srgbClr val="C35237"/>
    <a:srgbClr val="CA5C42"/>
    <a:srgbClr val="F2F2F2"/>
    <a:srgbClr val="C45D4C"/>
    <a:srgbClr val="999999"/>
    <a:srgbClr val="FF8181"/>
    <a:srgbClr val="CADAEF"/>
    <a:srgbClr val="D85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39" autoAdjust="0"/>
    <p:restoredTop sz="95401" autoAdjust="0"/>
  </p:normalViewPr>
  <p:slideViewPr>
    <p:cSldViewPr snapToGrid="0" showGuides="1">
      <p:cViewPr varScale="1">
        <p:scale>
          <a:sx n="90" d="100"/>
          <a:sy n="90" d="100"/>
        </p:scale>
        <p:origin x="924" y="9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0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vgsilh.com/ko/ff9800/tag/%EB%8B%A4%EC%9A%B4%EB%A1%9C%EB%93%9C-1.html" TargetMode="Externa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hyperlink" Target="https://svgsilh.com/ko/3f51b5/tag/%EA%B3%B5%EB%AC%B4%EC%9B%90-1.html" TargetMode="External"/><Relationship Id="rId4" Type="http://schemas.openxmlformats.org/officeDocument/2006/relationships/image" Target="../media/image42.svg"/><Relationship Id="rId9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microsoft.com/office/2007/relationships/hdphoto" Target="../media/hdphoto7.wdp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9297" y="2613392"/>
            <a:ext cx="559340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“</a:t>
            </a:r>
            <a:r>
              <a:rPr lang="ko-KR" altLang="en-US" sz="2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피부관리 하는 거 어려워서 못 </a:t>
            </a:r>
            <a:r>
              <a:rPr lang="ko-KR" altLang="en-US" sz="2000" dirty="0" err="1">
                <a:latin typeface="위메프OTF" panose="020B0600000101010101" pitchFamily="34" charset="-127"/>
                <a:ea typeface="위메프OTF" panose="020B0600000101010101" pitchFamily="34" charset="-127"/>
              </a:rPr>
              <a:t>하겠어</a:t>
            </a:r>
            <a:r>
              <a:rPr lang="en-US" altLang="ko-KR" sz="2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…”</a:t>
            </a:r>
          </a:p>
          <a:p>
            <a:pPr algn="ctr">
              <a:defRPr/>
            </a:pPr>
            <a:endParaRPr lang="ko-KR" altLang="en-US" sz="20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defRPr/>
            </a:pPr>
            <a:r>
              <a:rPr lang="en-US" altLang="ko-KR" sz="2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“</a:t>
            </a:r>
            <a:r>
              <a:rPr lang="ko-KR" altLang="en-US" sz="2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뭐</a:t>
            </a:r>
            <a:r>
              <a:rPr lang="en-US" altLang="ko-KR" sz="2000" dirty="0">
                <a:latin typeface="위메프OTF" panose="020B0600000101010101" pitchFamily="34" charset="-127"/>
                <a:ea typeface="위메프OTF" panose="020B0600000101010101" pitchFamily="34" charset="-127"/>
              </a:rPr>
              <a:t>?!”</a:t>
            </a:r>
          </a:p>
          <a:p>
            <a:pPr algn="ctr">
              <a:defRPr/>
            </a:pPr>
            <a:endParaRPr lang="en-US" altLang="ko-KR" sz="2000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defRPr/>
            </a:pPr>
            <a:r>
              <a:rPr lang="en-US" altLang="ko-KR" sz="2000" dirty="0">
                <a:solidFill>
                  <a:srgbClr val="D36F5B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“</a:t>
            </a:r>
            <a:r>
              <a:rPr lang="ko-KR" altLang="en-US" sz="2000" dirty="0">
                <a:solidFill>
                  <a:srgbClr val="D36F5B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아니</a:t>
            </a:r>
            <a:r>
              <a:rPr lang="en-US" altLang="ko-KR" sz="2000" dirty="0">
                <a:solidFill>
                  <a:srgbClr val="D36F5B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!</a:t>
            </a:r>
            <a:r>
              <a:rPr lang="ko-KR" altLang="en-US" sz="2000" dirty="0">
                <a:solidFill>
                  <a:srgbClr val="D36F5B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 누가 좀 알려주면 좋겠다고</a:t>
            </a:r>
            <a:r>
              <a:rPr lang="en-US" altLang="ko-KR" sz="2000" dirty="0">
                <a:solidFill>
                  <a:srgbClr val="D36F5B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!”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E89B04D-434B-444F-AF4E-0647ED46C7ED}"/>
              </a:ext>
            </a:extLst>
          </p:cNvPr>
          <p:cNvSpPr/>
          <p:nvPr/>
        </p:nvSpPr>
        <p:spPr>
          <a:xfrm>
            <a:off x="6830210" y="2559274"/>
            <a:ext cx="4267200" cy="3216481"/>
          </a:xfrm>
          <a:prstGeom prst="roundRect">
            <a:avLst>
              <a:gd name="adj" fmla="val 509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3BD091A-D1C2-4675-96CE-BD61C03D0204}"/>
              </a:ext>
            </a:extLst>
          </p:cNvPr>
          <p:cNvSpPr/>
          <p:nvPr/>
        </p:nvSpPr>
        <p:spPr>
          <a:xfrm>
            <a:off x="1130450" y="2559274"/>
            <a:ext cx="4267200" cy="3216491"/>
          </a:xfrm>
          <a:prstGeom prst="roundRect">
            <a:avLst>
              <a:gd name="adj" fmla="val 509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745131" y="399782"/>
            <a:ext cx="9776293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chemeClr val="bg1">
                    <a:lumMod val="7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타겟분석</a:t>
            </a:r>
            <a:endParaRPr lang="en-US" altLang="ko-KR" sz="1100" dirty="0">
              <a:solidFill>
                <a:schemeClr val="bg1">
                  <a:lumMod val="75000"/>
                </a:scheme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남성 뷰티 트렌드의 변화로 등장한 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그루밍족은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2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가지 유형으로 나뉩니다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.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45131" y="1459827"/>
            <a:ext cx="8928000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사람, 남자이(가) 표시된 사진&#10;&#10;자동 생성된 설명">
            <a:extLst>
              <a:ext uri="{FF2B5EF4-FFF2-40B4-BE49-F238E27FC236}">
                <a16:creationId xmlns:a16="http://schemas.microsoft.com/office/drawing/2014/main" id="{D9B18476-D09F-4874-B672-F8E2853504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401"/>
          <a:stretch/>
        </p:blipFill>
        <p:spPr>
          <a:xfrm>
            <a:off x="3538370" y="3276320"/>
            <a:ext cx="5501640" cy="359888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DABCAFE9-2943-4870-A25D-DCAC5B1EDDDC}"/>
              </a:ext>
            </a:extLst>
          </p:cNvPr>
          <p:cNvSpPr/>
          <p:nvPr/>
        </p:nvSpPr>
        <p:spPr>
          <a:xfrm>
            <a:off x="1260300" y="2696266"/>
            <a:ext cx="3768884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초보 </a:t>
            </a:r>
            <a:r>
              <a:rPr lang="ko-KR" altLang="en-US" b="1" dirty="0" err="1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그루밍족</a:t>
            </a:r>
            <a:endParaRPr lang="en-US" altLang="ko-KR" b="1" dirty="0">
              <a:solidFill>
                <a:srgbClr val="C45D4C"/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4D524F2-B9EB-41B5-9688-3BD9641C0A39}"/>
              </a:ext>
            </a:extLst>
          </p:cNvPr>
          <p:cNvSpPr/>
          <p:nvPr/>
        </p:nvSpPr>
        <p:spPr>
          <a:xfrm>
            <a:off x="7009920" y="2696266"/>
            <a:ext cx="3768884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프로 </a:t>
            </a:r>
            <a:r>
              <a:rPr lang="ko-KR" altLang="en-US" b="1" dirty="0" err="1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그루밍족</a:t>
            </a:r>
            <a:endParaRPr lang="en-US" altLang="ko-KR" b="1" dirty="0">
              <a:solidFill>
                <a:srgbClr val="C45D4C"/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1500429-6902-4297-A809-288E54FF8DAA}"/>
              </a:ext>
            </a:extLst>
          </p:cNvPr>
          <p:cNvSpPr/>
          <p:nvPr/>
        </p:nvSpPr>
        <p:spPr>
          <a:xfrm>
            <a:off x="1260300" y="3246544"/>
            <a:ext cx="376888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-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어떤 제품을 사야 할지 곤란을 겪는다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9EF60B-54A8-42E0-B93E-F16AB6CB467E}"/>
              </a:ext>
            </a:extLst>
          </p:cNvPr>
          <p:cNvSpPr/>
          <p:nvPr/>
        </p:nvSpPr>
        <p:spPr>
          <a:xfrm>
            <a:off x="1260299" y="3650291"/>
            <a:ext cx="3919939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-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방대한 제품 사이에서 어떤 것이 자신의 피부에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71F0135-7662-44A7-AFFA-ABFBBBEA317E}"/>
              </a:ext>
            </a:extLst>
          </p:cNvPr>
          <p:cNvSpPr/>
          <p:nvPr/>
        </p:nvSpPr>
        <p:spPr>
          <a:xfrm>
            <a:off x="1260299" y="4377203"/>
            <a:ext cx="3919939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-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제품에 대한 자세한 사용법을 모르고 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30AB66D-3A58-4019-9716-336FBC18E892}"/>
              </a:ext>
            </a:extLst>
          </p:cNvPr>
          <p:cNvSpPr/>
          <p:nvPr/>
        </p:nvSpPr>
        <p:spPr>
          <a:xfrm>
            <a:off x="1260299" y="4817947"/>
            <a:ext cx="3919939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-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제품 성분에 대한 파악이 힘들다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91B1C5A-718A-4400-B43B-B601EB2B499D}"/>
              </a:ext>
            </a:extLst>
          </p:cNvPr>
          <p:cNvSpPr/>
          <p:nvPr/>
        </p:nvSpPr>
        <p:spPr>
          <a:xfrm>
            <a:off x="7047622" y="3246544"/>
            <a:ext cx="4049788" cy="711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-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평소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1.8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개의 화장품을 매일 사용하는 일상 속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    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그루밍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 패턴을 가지고 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73030D6-DDE3-4EBE-9B1C-1CCAF9B38E27}"/>
              </a:ext>
            </a:extLst>
          </p:cNvPr>
          <p:cNvSpPr/>
          <p:nvPr/>
        </p:nvSpPr>
        <p:spPr>
          <a:xfrm>
            <a:off x="7047621" y="3957222"/>
            <a:ext cx="3919939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-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특정 부분 집중 관리 제품까지 알아보고 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6C3A873-E5D3-41F2-A1F4-D770486BA0B1}"/>
              </a:ext>
            </a:extLst>
          </p:cNvPr>
          <p:cNvSpPr/>
          <p:nvPr/>
        </p:nvSpPr>
        <p:spPr>
          <a:xfrm>
            <a:off x="7047621" y="4377203"/>
            <a:ext cx="3919939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-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제품에 대한 자세한 사용법을 알고 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DAAF650-E7EB-4FB7-80AB-E439FB5F73C9}"/>
              </a:ext>
            </a:extLst>
          </p:cNvPr>
          <p:cNvSpPr/>
          <p:nvPr/>
        </p:nvSpPr>
        <p:spPr>
          <a:xfrm>
            <a:off x="7047621" y="4817947"/>
            <a:ext cx="3919939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-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제품 성분에 대한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서칭을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 즐긴다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6CA8A4-3A1D-4730-9754-384C49D5CE9D}"/>
              </a:ext>
            </a:extLst>
          </p:cNvPr>
          <p:cNvSpPr/>
          <p:nvPr/>
        </p:nvSpPr>
        <p:spPr>
          <a:xfrm>
            <a:off x="1260299" y="3973456"/>
            <a:ext cx="3919939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   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맞는지 모르고 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B270932-7970-4C0C-81F0-56F6A9C658F1}"/>
              </a:ext>
            </a:extLst>
          </p:cNvPr>
          <p:cNvGrpSpPr/>
          <p:nvPr/>
        </p:nvGrpSpPr>
        <p:grpSpPr>
          <a:xfrm>
            <a:off x="1665259" y="1449234"/>
            <a:ext cx="4991330" cy="419584"/>
            <a:chOff x="1820950" y="1507108"/>
            <a:chExt cx="4991330" cy="41958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67FBCBC-2B85-481D-A767-5A981FFA0C65}"/>
                </a:ext>
              </a:extLst>
            </p:cNvPr>
            <p:cNvSpPr/>
            <p:nvPr/>
          </p:nvSpPr>
          <p:spPr>
            <a:xfrm>
              <a:off x="2012754" y="1507108"/>
              <a:ext cx="4799526" cy="36740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그루밍족</a:t>
              </a:r>
              <a:r>
                <a:rPr lang="en-US" altLang="ko-KR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: </a:t>
              </a:r>
              <a:r>
                <a:rPr lang="ko-KR" alt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패션과 미용에 아낌없이 투자하는 남자들을 일컫는 말</a:t>
              </a:r>
              <a:r>
                <a:rPr lang="en-US" altLang="ko-KR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, </a:t>
              </a:r>
              <a:endPara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CA28003-BDF1-4000-ADCE-6CE0074F783B}"/>
                </a:ext>
              </a:extLst>
            </p:cNvPr>
            <p:cNvSpPr/>
            <p:nvPr/>
          </p:nvSpPr>
          <p:spPr>
            <a:xfrm>
              <a:off x="1820950" y="1559284"/>
              <a:ext cx="383608" cy="36740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*</a:t>
              </a:r>
              <a:endPara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53472E75-31ED-4FA7-9E5D-84F24975A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A8B12D-FBB7-42C2-98EA-B1500A873E1F}"/>
              </a:ext>
            </a:extLst>
          </p:cNvPr>
          <p:cNvSpPr/>
          <p:nvPr/>
        </p:nvSpPr>
        <p:spPr>
          <a:xfrm>
            <a:off x="524332" y="534435"/>
            <a:ext cx="971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EDC6BD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0</a:t>
            </a:r>
            <a:r>
              <a:rPr lang="en-US" altLang="ko-KR" sz="3200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55789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8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DA9B4E5-BF17-4CBE-BA9E-2C3630B26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937" y="144971"/>
            <a:ext cx="1133694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13AE2E2-E0AC-4121-8292-551206666142}"/>
              </a:ext>
            </a:extLst>
          </p:cNvPr>
          <p:cNvSpPr/>
          <p:nvPr/>
        </p:nvSpPr>
        <p:spPr>
          <a:xfrm>
            <a:off x="0" y="0"/>
            <a:ext cx="12198052" cy="6885029"/>
          </a:xfrm>
          <a:prstGeom prst="rect">
            <a:avLst/>
          </a:prstGeom>
          <a:gradFill flip="none" rotWithShape="1">
            <a:gsLst>
              <a:gs pos="100000">
                <a:srgbClr val="222222">
                  <a:lumMod val="54000"/>
                </a:srgbClr>
              </a:gs>
              <a:gs pos="0">
                <a:srgbClr val="222222">
                  <a:alpha val="24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F02C9F-8672-4C01-8CD8-B4C88F920E57}"/>
              </a:ext>
            </a:extLst>
          </p:cNvPr>
          <p:cNvSpPr/>
          <p:nvPr/>
        </p:nvSpPr>
        <p:spPr>
          <a:xfrm>
            <a:off x="4316438" y="3399383"/>
            <a:ext cx="3456000" cy="450000"/>
          </a:xfrm>
          <a:prstGeom prst="rect">
            <a:avLst/>
          </a:prstGeom>
          <a:solidFill>
            <a:srgbClr val="CB5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CF990-B803-46F0-A25E-CBD1F84EAAE0}"/>
              </a:ext>
            </a:extLst>
          </p:cNvPr>
          <p:cNvSpPr txBox="1"/>
          <p:nvPr/>
        </p:nvSpPr>
        <p:spPr>
          <a:xfrm>
            <a:off x="1342635" y="2789892"/>
            <a:ext cx="9503555" cy="110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800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prstClr val="black">
                      <a:alpha val="56000"/>
                    </a:prst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이런 특징을 가진 초보 </a:t>
            </a:r>
            <a:r>
              <a:rPr lang="ko-KR" altLang="en-US" sz="2800" dirty="0" err="1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prstClr val="black">
                      <a:alpha val="56000"/>
                    </a:prst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그루밍족은</a:t>
            </a:r>
            <a:r>
              <a:rPr lang="ko-KR" altLang="en-US" sz="2800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prstClr val="black">
                      <a:alpha val="56000"/>
                    </a:prst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 </a:t>
            </a:r>
            <a:endParaRPr lang="en-US" altLang="ko-KR" sz="2800" dirty="0">
              <a:ln>
                <a:solidFill>
                  <a:srgbClr val="379B41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63500" sx="101000" sy="101000" algn="ctr" rotWithShape="0">
                  <a:prstClr val="black">
                    <a:alpha val="56000"/>
                  </a:prstClr>
                </a:outerShdw>
              </a:effectLst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prstClr val="black">
                      <a:alpha val="56000"/>
                    </a:prst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그럼에도 불구하고 스킨케어에 대한 필요성을 가지고 있습니다</a:t>
            </a:r>
            <a:r>
              <a:rPr lang="en-US" altLang="ko-KR" sz="2800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63500" sx="101000" sy="101000" algn="ctr" rotWithShape="0">
                    <a:prstClr val="black">
                      <a:alpha val="56000"/>
                    </a:prstClr>
                  </a:outerShdw>
                </a:effectLst>
                <a:latin typeface="위메프OTF Bold" panose="020B0600000101010101" pitchFamily="34" charset="-127"/>
                <a:ea typeface="위메프OTF Bold" panose="020B0600000101010101" pitchFamily="34" charset="-127"/>
              </a:rPr>
              <a:t>.</a:t>
            </a:r>
            <a:endParaRPr lang="ko-KR" altLang="en-US" sz="2800" dirty="0">
              <a:ln>
                <a:solidFill>
                  <a:srgbClr val="379B41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63500" sx="101000" sy="101000" algn="ctr" rotWithShape="0">
                  <a:prstClr val="black">
                    <a:alpha val="56000"/>
                  </a:prstClr>
                </a:outerShdw>
              </a:effectLst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09066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3BD091A-D1C2-4675-96CE-BD61C03D0204}"/>
              </a:ext>
            </a:extLst>
          </p:cNvPr>
          <p:cNvSpPr/>
          <p:nvPr/>
        </p:nvSpPr>
        <p:spPr>
          <a:xfrm>
            <a:off x="3211784" y="2194100"/>
            <a:ext cx="8501245" cy="3909236"/>
          </a:xfrm>
          <a:prstGeom prst="roundRect">
            <a:avLst>
              <a:gd name="adj" fmla="val 509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사람, 남자이(가) 표시된 사진&#10;&#10;자동 생성된 설명">
            <a:extLst>
              <a:ext uri="{FF2B5EF4-FFF2-40B4-BE49-F238E27FC236}">
                <a16:creationId xmlns:a16="http://schemas.microsoft.com/office/drawing/2014/main" id="{D9B18476-D09F-4874-B672-F8E2853504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772"/>
          <a:stretch/>
        </p:blipFill>
        <p:spPr>
          <a:xfrm>
            <a:off x="-357306" y="3174423"/>
            <a:ext cx="5713081" cy="3683577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9CE343FD-1F59-403E-BCA3-39E203FF437D}"/>
              </a:ext>
            </a:extLst>
          </p:cNvPr>
          <p:cNvSpPr/>
          <p:nvPr/>
        </p:nvSpPr>
        <p:spPr>
          <a:xfrm>
            <a:off x="3486850" y="3061736"/>
            <a:ext cx="47630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-  </a:t>
            </a:r>
            <a:r>
              <a:rPr lang="ko-KR" altLang="en-US" sz="16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어떤 제품을 </a:t>
            </a:r>
            <a:r>
              <a:rPr lang="ko-KR" altLang="en-US" sz="1600" dirty="0" err="1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사야할지</a:t>
            </a:r>
            <a:r>
              <a:rPr lang="ko-KR" altLang="en-US" sz="16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 곤란을 겪는다</a:t>
            </a:r>
            <a:r>
              <a:rPr lang="en-US" altLang="ko-KR" sz="16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69B5733-5AC2-49AF-8D49-4FD9B73D3C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1E85FF2-098C-41D3-BAE7-5205E3C46E1F}"/>
              </a:ext>
            </a:extLst>
          </p:cNvPr>
          <p:cNvSpPr/>
          <p:nvPr/>
        </p:nvSpPr>
        <p:spPr>
          <a:xfrm>
            <a:off x="1745131" y="399782"/>
            <a:ext cx="9776293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해결방안</a:t>
            </a:r>
            <a:endParaRPr lang="en-US" altLang="ko-KR" sz="1100" dirty="0">
              <a:solidFill>
                <a:schemeClr val="bg1">
                  <a:lumMod val="75000"/>
                </a:scheme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그렇다면</a:t>
            </a:r>
            <a:r>
              <a:rPr lang="en-US" altLang="ko-KR" sz="24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오더그레이가 이들의 불편사항을 해결해줄 순 없을까요</a:t>
            </a:r>
            <a:r>
              <a:rPr lang="en-US" altLang="ko-KR" sz="24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?</a:t>
            </a:r>
            <a:r>
              <a:rPr lang="ko-KR" altLang="en-US" sz="24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B8B7788-C87A-433E-9410-9685C1BA5B92}"/>
              </a:ext>
            </a:extLst>
          </p:cNvPr>
          <p:cNvCxnSpPr/>
          <p:nvPr/>
        </p:nvCxnSpPr>
        <p:spPr>
          <a:xfrm flipH="1" flipV="1">
            <a:off x="1745131" y="1459827"/>
            <a:ext cx="8532000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7D67B2D-9755-447D-9DCE-4C0CAE6F9FEE}"/>
              </a:ext>
            </a:extLst>
          </p:cNvPr>
          <p:cNvSpPr/>
          <p:nvPr/>
        </p:nvSpPr>
        <p:spPr>
          <a:xfrm>
            <a:off x="3501363" y="2257150"/>
            <a:ext cx="376888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D36F5B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초보 그루밍족</a:t>
            </a:r>
            <a:endParaRPr lang="en-US" altLang="ko-KR" sz="2000" b="1" dirty="0">
              <a:solidFill>
                <a:srgbClr val="D36F5B"/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DD3A672-3C61-42D9-9CD0-25F7903B82CF}"/>
              </a:ext>
            </a:extLst>
          </p:cNvPr>
          <p:cNvSpPr/>
          <p:nvPr/>
        </p:nvSpPr>
        <p:spPr>
          <a:xfrm>
            <a:off x="7721311" y="2252113"/>
            <a:ext cx="376888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dirty="0">
                <a:solidFill>
                  <a:srgbClr val="D36F5B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오더그레이</a:t>
            </a:r>
            <a:endParaRPr lang="en-US" altLang="ko-KR" sz="2000" b="1" dirty="0">
              <a:solidFill>
                <a:srgbClr val="D36F5B"/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25EDC32-96C1-464D-9F26-E8DD9C16B0E8}"/>
              </a:ext>
            </a:extLst>
          </p:cNvPr>
          <p:cNvSpPr/>
          <p:nvPr/>
        </p:nvSpPr>
        <p:spPr>
          <a:xfrm>
            <a:off x="9448799" y="3428789"/>
            <a:ext cx="1974667" cy="288000"/>
          </a:xfrm>
          <a:prstGeom prst="rect">
            <a:avLst/>
          </a:prstGeom>
          <a:solidFill>
            <a:srgbClr val="CB5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A21E95B-18F1-44E2-83E8-D8E4377232E2}"/>
              </a:ext>
            </a:extLst>
          </p:cNvPr>
          <p:cNvSpPr/>
          <p:nvPr/>
        </p:nvSpPr>
        <p:spPr>
          <a:xfrm>
            <a:off x="10122125" y="3076550"/>
            <a:ext cx="1296000" cy="288000"/>
          </a:xfrm>
          <a:prstGeom prst="rect">
            <a:avLst/>
          </a:prstGeom>
          <a:solidFill>
            <a:srgbClr val="CB5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A572612-7A41-4C5F-A3F6-CA831FA1D8DD}"/>
              </a:ext>
            </a:extLst>
          </p:cNvPr>
          <p:cNvGrpSpPr/>
          <p:nvPr/>
        </p:nvGrpSpPr>
        <p:grpSpPr>
          <a:xfrm>
            <a:off x="3486849" y="3627902"/>
            <a:ext cx="5563113" cy="754052"/>
            <a:chOff x="4001800" y="3482290"/>
            <a:chExt cx="5563113" cy="754052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5FFFD35-9B45-4066-9694-5733B1FAF9BE}"/>
                </a:ext>
              </a:extLst>
            </p:cNvPr>
            <p:cNvSpPr/>
            <p:nvPr/>
          </p:nvSpPr>
          <p:spPr>
            <a:xfrm>
              <a:off x="4001801" y="3482290"/>
              <a:ext cx="528904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-  </a:t>
              </a:r>
              <a:r>
                <a:rPr lang="ko-KR" altLang="en-US" sz="1600" dirty="0">
                  <a:solidFill>
                    <a:schemeClr val="bg1"/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방대한 제품 사이에서 어떤 것이 자신의 피부에</a:t>
              </a:r>
              <a:r>
                <a:rPr lang="en-US" altLang="ko-KR" sz="1600" dirty="0">
                  <a:solidFill>
                    <a:schemeClr val="bg1"/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 </a:t>
              </a:r>
              <a:endParaRPr lang="ko-KR" altLang="en-US" sz="16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97C6A83-2E96-4AAB-9458-EF2C90F9F24E}"/>
                </a:ext>
              </a:extLst>
            </p:cNvPr>
            <p:cNvSpPr/>
            <p:nvPr/>
          </p:nvSpPr>
          <p:spPr>
            <a:xfrm>
              <a:off x="4001800" y="3805455"/>
              <a:ext cx="556311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/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     </a:t>
              </a:r>
              <a:r>
                <a:rPr lang="ko-KR" altLang="en-US" sz="1600" dirty="0">
                  <a:solidFill>
                    <a:schemeClr val="bg1"/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맞는지 모르고 있다</a:t>
              </a:r>
              <a:r>
                <a:rPr lang="en-US" altLang="ko-KR" sz="1600" dirty="0">
                  <a:solidFill>
                    <a:schemeClr val="bg1"/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.</a:t>
              </a:r>
              <a:endParaRPr lang="ko-KR" altLang="en-US" sz="16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184220C-F6E8-4333-81D9-39100A6B5ED6}"/>
              </a:ext>
            </a:extLst>
          </p:cNvPr>
          <p:cNvSpPr/>
          <p:nvPr/>
        </p:nvSpPr>
        <p:spPr>
          <a:xfrm>
            <a:off x="10307072" y="4149750"/>
            <a:ext cx="1116000" cy="288000"/>
          </a:xfrm>
          <a:prstGeom prst="rect">
            <a:avLst/>
          </a:prstGeom>
          <a:solidFill>
            <a:srgbClr val="CB5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2DD6E36-44E7-47A5-BCB5-220FD47C159D}"/>
              </a:ext>
            </a:extLst>
          </p:cNvPr>
          <p:cNvSpPr/>
          <p:nvPr/>
        </p:nvSpPr>
        <p:spPr>
          <a:xfrm>
            <a:off x="8903949" y="4486422"/>
            <a:ext cx="2520000" cy="288000"/>
          </a:xfrm>
          <a:prstGeom prst="rect">
            <a:avLst/>
          </a:prstGeom>
          <a:solidFill>
            <a:srgbClr val="CB5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417E48B-98CC-4E23-937C-66B6AE7897A0}"/>
              </a:ext>
            </a:extLst>
          </p:cNvPr>
          <p:cNvSpPr/>
          <p:nvPr/>
        </p:nvSpPr>
        <p:spPr>
          <a:xfrm>
            <a:off x="10739072" y="5574897"/>
            <a:ext cx="684000" cy="288874"/>
          </a:xfrm>
          <a:prstGeom prst="rect">
            <a:avLst/>
          </a:prstGeom>
          <a:solidFill>
            <a:srgbClr val="CB5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71D63F-51EA-4936-A682-9262CA5137E0}"/>
              </a:ext>
            </a:extLst>
          </p:cNvPr>
          <p:cNvSpPr txBox="1"/>
          <p:nvPr/>
        </p:nvSpPr>
        <p:spPr>
          <a:xfrm>
            <a:off x="8374544" y="2973849"/>
            <a:ext cx="3113346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전문가가 계절별로 맞춤 </a:t>
            </a:r>
            <a:br>
              <a:rPr lang="en-US" altLang="ko-KR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천연성분을 정기배송</a:t>
            </a:r>
            <a:endParaRPr lang="en-US" altLang="ko-KR" dirty="0">
              <a:solidFill>
                <a:schemeClr val="bg1"/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r">
              <a:lnSpc>
                <a:spcPct val="130000"/>
              </a:lnSpc>
            </a:pPr>
            <a:endParaRPr lang="en-US" altLang="ko-KR" dirty="0">
              <a:solidFill>
                <a:schemeClr val="bg1"/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사용이 편리한 올인원 제품 </a:t>
            </a:r>
            <a:br>
              <a:rPr lang="en-US" altLang="ko-KR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유통기한 엄수</a:t>
            </a:r>
            <a:r>
              <a:rPr lang="en-US" altLang="ko-KR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매거진 발송</a:t>
            </a:r>
            <a:endParaRPr lang="en-US" altLang="ko-KR" dirty="0">
              <a:solidFill>
                <a:schemeClr val="bg1"/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r">
              <a:lnSpc>
                <a:spcPct val="130000"/>
              </a:lnSpc>
            </a:pPr>
            <a:endParaRPr lang="en-US" altLang="ko-KR" dirty="0">
              <a:solidFill>
                <a:schemeClr val="bg1"/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상대적으로 저렴한 가격</a:t>
            </a:r>
            <a:br>
              <a:rPr lang="en-US" altLang="ko-KR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가성비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74DF79B-F9BE-45F4-940B-29E95CE5EABD}"/>
              </a:ext>
            </a:extLst>
          </p:cNvPr>
          <p:cNvSpPr/>
          <p:nvPr/>
        </p:nvSpPr>
        <p:spPr>
          <a:xfrm>
            <a:off x="3486850" y="4517233"/>
            <a:ext cx="49539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-  </a:t>
            </a:r>
            <a:r>
              <a:rPr lang="ko-KR" altLang="en-US" sz="16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제품에 대한 자세한 사용법을 모르고 있다</a:t>
            </a:r>
            <a:r>
              <a:rPr lang="en-US" altLang="ko-KR" sz="16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BB57853-4A63-47FC-8F68-F21B5768E11F}"/>
              </a:ext>
            </a:extLst>
          </p:cNvPr>
          <p:cNvSpPr/>
          <p:nvPr/>
        </p:nvSpPr>
        <p:spPr>
          <a:xfrm>
            <a:off x="3486850" y="5083399"/>
            <a:ext cx="49539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-  </a:t>
            </a:r>
            <a:r>
              <a:rPr lang="ko-KR" altLang="en-US" sz="16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제품 성분에 대한 파악이 힘들다</a:t>
            </a:r>
            <a:r>
              <a:rPr lang="en-US" altLang="ko-KR" sz="16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C6379367-58F9-4217-A2B7-DE26690DE107}"/>
              </a:ext>
            </a:extLst>
          </p:cNvPr>
          <p:cNvCxnSpPr>
            <a:cxnSpLocks/>
          </p:cNvCxnSpPr>
          <p:nvPr/>
        </p:nvCxnSpPr>
        <p:spPr>
          <a:xfrm>
            <a:off x="8206340" y="2998076"/>
            <a:ext cx="0" cy="2853947"/>
          </a:xfrm>
          <a:prstGeom prst="line">
            <a:avLst/>
          </a:prstGeom>
          <a:ln w="12700">
            <a:solidFill>
              <a:srgbClr val="FFA3A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그래픽 88">
            <a:extLst>
              <a:ext uri="{FF2B5EF4-FFF2-40B4-BE49-F238E27FC236}">
                <a16:creationId xmlns:a16="http://schemas.microsoft.com/office/drawing/2014/main" id="{1C1F6279-6578-4E29-B75C-A81F548373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6682053">
            <a:off x="8060174" y="2488130"/>
            <a:ext cx="292332" cy="58500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EAD6CC8-DAF3-4DBF-BA8F-D6962A447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B3149A5-85A4-4A60-B3FD-07AADFEBFFD9}"/>
              </a:ext>
            </a:extLst>
          </p:cNvPr>
          <p:cNvSpPr/>
          <p:nvPr/>
        </p:nvSpPr>
        <p:spPr>
          <a:xfrm>
            <a:off x="524332" y="534435"/>
            <a:ext cx="971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EDC6BD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0</a:t>
            </a:r>
            <a:r>
              <a:rPr lang="en-US" altLang="ko-KR" sz="3200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24678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8409F44D-087A-48C9-92BE-6F17B0CFD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83315C-DC9E-4AC1-BA73-C7AF06E30A5C}"/>
              </a:ext>
            </a:extLst>
          </p:cNvPr>
          <p:cNvSpPr/>
          <p:nvPr/>
        </p:nvSpPr>
        <p:spPr>
          <a:xfrm>
            <a:off x="1727201" y="377523"/>
            <a:ext cx="10083799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인사이트</a:t>
            </a:r>
            <a:endParaRPr lang="en-US" altLang="ko-KR" sz="1100" dirty="0">
              <a:solidFill>
                <a:schemeClr val="bg1">
                  <a:lumMod val="75000"/>
                </a:scheme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lang="ko-KR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오더그레이는 이들을 타겟팅 함으로써 이점을 얻고 포지셔닝을 변화시킬 수 있습니다</a:t>
            </a: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55C18E-B6A8-4E96-9289-AF14B313EB39}"/>
              </a:ext>
            </a:extLst>
          </p:cNvPr>
          <p:cNvSpPr/>
          <p:nvPr/>
        </p:nvSpPr>
        <p:spPr>
          <a:xfrm>
            <a:off x="524332" y="534435"/>
            <a:ext cx="971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EDC6BD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0</a:t>
            </a:r>
            <a:r>
              <a:rPr lang="en-US" altLang="ko-KR" sz="3200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7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D905AA6-7812-41CB-9CC6-3F9E900F3B49}"/>
              </a:ext>
            </a:extLst>
          </p:cNvPr>
          <p:cNvCxnSpPr/>
          <p:nvPr/>
        </p:nvCxnSpPr>
        <p:spPr>
          <a:xfrm flipH="1" flipV="1">
            <a:off x="1727201" y="1459827"/>
            <a:ext cx="9828000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CF77E2EE-48B2-4442-942C-0A82F2EE7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92"/>
          <a:stretch/>
        </p:blipFill>
        <p:spPr>
          <a:xfrm>
            <a:off x="5196069" y="2147713"/>
            <a:ext cx="6714638" cy="427201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FD81395-49B1-4067-B23A-C5EAF98CB024}"/>
              </a:ext>
            </a:extLst>
          </p:cNvPr>
          <p:cNvSpPr txBox="1"/>
          <p:nvPr/>
        </p:nvSpPr>
        <p:spPr>
          <a:xfrm>
            <a:off x="5277393" y="1823346"/>
            <a:ext cx="3547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BFBFBF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POSITIONING MAP</a:t>
            </a:r>
            <a:endParaRPr lang="ko-KR" altLang="en-US" sz="1400" dirty="0">
              <a:solidFill>
                <a:srgbClr val="BFBFBF"/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57306CD-A509-420E-8088-860CC8AE2A44}"/>
              </a:ext>
            </a:extLst>
          </p:cNvPr>
          <p:cNvCxnSpPr>
            <a:cxnSpLocks/>
          </p:cNvCxnSpPr>
          <p:nvPr/>
        </p:nvCxnSpPr>
        <p:spPr>
          <a:xfrm flipV="1">
            <a:off x="7485665" y="3533827"/>
            <a:ext cx="1633201" cy="1"/>
          </a:xfrm>
          <a:prstGeom prst="straightConnector1">
            <a:avLst/>
          </a:prstGeom>
          <a:ln>
            <a:solidFill>
              <a:srgbClr val="E8B9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AF530E-9FE0-48E3-98ED-7E6085B32F3C}"/>
              </a:ext>
            </a:extLst>
          </p:cNvPr>
          <p:cNvSpPr/>
          <p:nvPr/>
        </p:nvSpPr>
        <p:spPr>
          <a:xfrm>
            <a:off x="9401551" y="2702885"/>
            <a:ext cx="1161143" cy="830929"/>
          </a:xfrm>
          <a:prstGeom prst="rect">
            <a:avLst/>
          </a:prstGeom>
          <a:solidFill>
            <a:srgbClr val="707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3FBCCC-E597-45F5-B069-2B6BED415509}"/>
              </a:ext>
            </a:extLst>
          </p:cNvPr>
          <p:cNvSpPr txBox="1"/>
          <p:nvPr/>
        </p:nvSpPr>
        <p:spPr>
          <a:xfrm>
            <a:off x="8727156" y="3094643"/>
            <a:ext cx="194299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톤</a:t>
            </a:r>
            <a:r>
              <a:rPr lang="en-US" altLang="ko-KR" sz="13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28</a:t>
            </a:r>
            <a:endParaRPr lang="ko-KR" altLang="en-US" sz="13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7AD49-A868-4057-BBF3-F5F85FA00983}"/>
              </a:ext>
            </a:extLst>
          </p:cNvPr>
          <p:cNvSpPr txBox="1"/>
          <p:nvPr/>
        </p:nvSpPr>
        <p:spPr>
          <a:xfrm>
            <a:off x="9318833" y="3302995"/>
            <a:ext cx="19429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9B9B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오더그레이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EB75ECF-252C-484B-805B-178C1603C3C0}"/>
              </a:ext>
            </a:extLst>
          </p:cNvPr>
          <p:cNvSpPr/>
          <p:nvPr/>
        </p:nvSpPr>
        <p:spPr>
          <a:xfrm>
            <a:off x="9462330" y="3105623"/>
            <a:ext cx="1656000" cy="864000"/>
          </a:xfrm>
          <a:prstGeom prst="ellipse">
            <a:avLst/>
          </a:prstGeom>
          <a:noFill/>
          <a:ln w="38100">
            <a:solidFill>
              <a:srgbClr val="E8B9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45D4C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F7D0ACA-7E88-448E-A347-86C7DB281547}"/>
              </a:ext>
            </a:extLst>
          </p:cNvPr>
          <p:cNvGrpSpPr/>
          <p:nvPr/>
        </p:nvGrpSpPr>
        <p:grpSpPr>
          <a:xfrm>
            <a:off x="433693" y="2071107"/>
            <a:ext cx="4419545" cy="4077916"/>
            <a:chOff x="433771" y="2071107"/>
            <a:chExt cx="4419545" cy="407791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48E12E-FCA2-46A3-AEF3-133413D9684A}"/>
                </a:ext>
              </a:extLst>
            </p:cNvPr>
            <p:cNvSpPr txBox="1"/>
            <p:nvPr/>
          </p:nvSpPr>
          <p:spPr>
            <a:xfrm>
              <a:off x="524332" y="2998125"/>
              <a:ext cx="4328984" cy="28276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위메프 SemiBold" panose="020B0600000101010101" pitchFamily="50" charset="-127"/>
                  <a:ea typeface="위메프 SemiBold" panose="020B0600000101010101" pitchFamily="50" charset="-127"/>
                </a:rPr>
                <a:t>기존 기업들이 타겟팅 하지 않은 새로운 </a:t>
              </a:r>
              <a:b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위메프 SemiBold" panose="020B0600000101010101" pitchFamily="50" charset="-127"/>
                  <a:ea typeface="위메프 SemiBold" panose="020B0600000101010101" pitchFamily="50" charset="-127"/>
                </a:rPr>
              </a:b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위메프 SemiBold" panose="020B0600000101010101" pitchFamily="50" charset="-127"/>
                  <a:ea typeface="위메프 SemiBold" panose="020B0600000101010101" pitchFamily="50" charset="-127"/>
                </a:rPr>
                <a:t>타겟으로 시장 내 안정적 진입이 가능 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 SemiBold" panose="020B0600000101010101" pitchFamily="50" charset="-127"/>
                <a:ea typeface="위메프 Semi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 SemiBold" panose="020B0600000101010101" pitchFamily="50" charset="-127"/>
                <a:ea typeface="위메프 SemiBold" panose="020B0600000101010101" pitchFamily="50" charset="-127"/>
              </a:endParaRPr>
            </a:p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위메프 SemiBold" panose="020B0600000101010101" pitchFamily="50" charset="-127"/>
                  <a:ea typeface="위메프 SemiBold" panose="020B0600000101010101" pitchFamily="50" charset="-127"/>
                </a:rPr>
                <a:t>초보 그루밍족이 오더그레이로 기초케어를 시작하게 만들어 구독서비스에게 중요한 브랜드 로열티 확보 가능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 SemiBold" panose="020B0600000101010101" pitchFamily="50" charset="-127"/>
                <a:ea typeface="위메프 SemiBold" panose="020B0600000101010101" pitchFamily="50" charset="-127"/>
              </a:endParaRPr>
            </a:p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 SemiBold" panose="020B0600000101010101" pitchFamily="50" charset="-127"/>
                <a:ea typeface="위메프 SemiBold" panose="020B0600000101010101" pitchFamily="50" charset="-127"/>
              </a:endParaRPr>
            </a:p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위메프 SemiBold" panose="020B0600000101010101" pitchFamily="50" charset="-127"/>
                  <a:ea typeface="위메프 SemiBold" panose="020B0600000101010101" pitchFamily="50" charset="-127"/>
                </a:rPr>
                <a:t>초보 그루밍족을 위한 스킨케어라는 장기적인 브랜드 정체성 확립 가능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FBC4B0-3838-4D9D-8027-DF3F11ABC0B3}"/>
                </a:ext>
              </a:extLst>
            </p:cNvPr>
            <p:cNvSpPr txBox="1"/>
            <p:nvPr/>
          </p:nvSpPr>
          <p:spPr>
            <a:xfrm>
              <a:off x="1168165" y="2071107"/>
              <a:ext cx="276837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0" i="0" dirty="0">
                  <a:solidFill>
                    <a:srgbClr val="C45D4C"/>
                  </a:solidFill>
                  <a:effectLst/>
                  <a:latin typeface="위메프OTF Bold" panose="020B0600000101010101" pitchFamily="34" charset="-127"/>
                  <a:ea typeface="위메프OTF Bold" panose="020B0600000101010101" pitchFamily="34" charset="-127"/>
                </a:rPr>
                <a:t>What do you get?</a:t>
              </a:r>
              <a:endParaRPr lang="ko-KR" altLang="en-US" sz="2400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B67428F-DB39-4ED0-BD60-069AE6045F21}"/>
                </a:ext>
              </a:extLst>
            </p:cNvPr>
            <p:cNvSpPr/>
            <p:nvPr/>
          </p:nvSpPr>
          <p:spPr>
            <a:xfrm>
              <a:off x="433771" y="2780533"/>
              <a:ext cx="4389569" cy="3368490"/>
            </a:xfrm>
            <a:prstGeom prst="rect">
              <a:avLst/>
            </a:prstGeom>
            <a:noFill/>
            <a:ln w="19050">
              <a:solidFill>
                <a:srgbClr val="C45D4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30479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D2DED914-80C0-4F95-A748-E7728A2AB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099E70-D41C-40EA-AD75-240FD1E77427}"/>
              </a:ext>
            </a:extLst>
          </p:cNvPr>
          <p:cNvSpPr/>
          <p:nvPr/>
        </p:nvSpPr>
        <p:spPr>
          <a:xfrm>
            <a:off x="1727201" y="399782"/>
            <a:ext cx="9776293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인사이트</a:t>
            </a:r>
            <a:endParaRPr lang="en-US" altLang="ko-KR" sz="1100" dirty="0">
              <a:solidFill>
                <a:schemeClr val="bg1">
                  <a:lumMod val="75000"/>
                </a:scheme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다양한 소비자 취존 해드립니다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. ‘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핀셋마케팅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’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96CCF5-558F-4009-97E2-02A20B36101F}"/>
              </a:ext>
            </a:extLst>
          </p:cNvPr>
          <p:cNvSpPr/>
          <p:nvPr/>
        </p:nvSpPr>
        <p:spPr>
          <a:xfrm>
            <a:off x="524332" y="534435"/>
            <a:ext cx="971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EDC6BD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0</a:t>
            </a:r>
            <a:r>
              <a:rPr lang="en-US" altLang="ko-KR" sz="3200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8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949D871-CF7C-41DA-AC74-17AC9F2DFD7D}"/>
              </a:ext>
            </a:extLst>
          </p:cNvPr>
          <p:cNvCxnSpPr/>
          <p:nvPr/>
        </p:nvCxnSpPr>
        <p:spPr>
          <a:xfrm flipH="1" flipV="1">
            <a:off x="1727201" y="1459827"/>
            <a:ext cx="5796000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286773" y="1977867"/>
            <a:ext cx="4485226" cy="4331861"/>
          </a:xfrm>
          <a:prstGeom prst="rect">
            <a:avLst/>
          </a:prstGeom>
          <a:solidFill>
            <a:srgbClr val="D67A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D5435B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75795" y="2110601"/>
            <a:ext cx="4290686" cy="557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비용 대비 큰 효과</a:t>
            </a:r>
            <a:r>
              <a:rPr lang="en-US" altLang="ko-KR" sz="22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, </a:t>
            </a:r>
            <a:r>
              <a:rPr lang="ko-KR" altLang="en-US" sz="22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큰 적중률</a:t>
            </a:r>
            <a:endParaRPr lang="en-US" altLang="ko-KR" sz="2200" dirty="0">
              <a:solidFill>
                <a:schemeClr val="bg1"/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758447" y="3455064"/>
            <a:ext cx="3261199" cy="667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rgbClr val="595959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광고 인력이 따로 필요없이</a:t>
            </a:r>
            <a:endParaRPr lang="en-US" altLang="ko-KR" sz="1300" dirty="0">
              <a:solidFill>
                <a:srgbClr val="595959"/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rgbClr val="595959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쉽게 동네 광고를 진행할 수 있다는 특징</a:t>
            </a:r>
            <a:endParaRPr lang="ko-KR" altLang="ko-KR" sz="1300" dirty="0">
              <a:solidFill>
                <a:srgbClr val="595959"/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1E96B6D-7763-40A2-8849-640C85C353A3}"/>
              </a:ext>
            </a:extLst>
          </p:cNvPr>
          <p:cNvCxnSpPr>
            <a:cxnSpLocks/>
          </p:cNvCxnSpPr>
          <p:nvPr/>
        </p:nvCxnSpPr>
        <p:spPr>
          <a:xfrm>
            <a:off x="5771999" y="2362200"/>
            <a:ext cx="943303" cy="0"/>
          </a:xfrm>
          <a:prstGeom prst="line">
            <a:avLst/>
          </a:prstGeom>
          <a:ln w="19050">
            <a:solidFill>
              <a:srgbClr val="C45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524331-CA64-4728-BAB4-D9ADC8BCE5D7}"/>
              </a:ext>
            </a:extLst>
          </p:cNvPr>
          <p:cNvCxnSpPr>
            <a:cxnSpLocks/>
          </p:cNvCxnSpPr>
          <p:nvPr/>
        </p:nvCxnSpPr>
        <p:spPr>
          <a:xfrm>
            <a:off x="6710539" y="2362890"/>
            <a:ext cx="1384588" cy="678790"/>
          </a:xfrm>
          <a:prstGeom prst="line">
            <a:avLst/>
          </a:prstGeom>
          <a:ln w="19050">
            <a:solidFill>
              <a:srgbClr val="C45D4C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4812634-E3A6-4A08-9B79-84AE5D0265C0}"/>
              </a:ext>
            </a:extLst>
          </p:cNvPr>
          <p:cNvSpPr/>
          <p:nvPr/>
        </p:nvSpPr>
        <p:spPr>
          <a:xfrm>
            <a:off x="517918" y="3041680"/>
            <a:ext cx="3764855" cy="234833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>
            <a:glow rad="88900">
              <a:schemeClr val="accent3">
                <a:satMod val="175000"/>
                <a:alpha val="3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B9E0D98-9B29-4A7C-9089-444ECE8999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" b="98152" l="2977" r="89716">
                        <a14:foregroundMark x1="61164" y1="11778" x2="35589" y2="8083"/>
                        <a14:foregroundMark x1="11367" y1="48037" x2="1624" y2="66051"/>
                        <a14:foregroundMark x1="1624" y1="66051" x2="1488" y2="91686"/>
                        <a14:foregroundMark x1="1488" y1="91686" x2="15426" y2="98614"/>
                        <a14:foregroundMark x1="15426" y1="98614" x2="41949" y2="82217"/>
                        <a14:foregroundMark x1="41949" y1="82217" x2="42084" y2="81755"/>
                        <a14:foregroundMark x1="2977" y1="87067" x2="2977" y2="77136"/>
                        <a14:foregroundMark x1="39783" y1="5312" x2="41949" y2="5081"/>
                        <a14:backgroundMark x1="90798" y1="22633" x2="75913" y2="18245"/>
                        <a14:backgroundMark x1="75913" y1="18245" x2="82815" y2="44111"/>
                      </a14:backgroundRemoval>
                    </a14:imgEffect>
                  </a14:imgLayer>
                </a14:imgProps>
              </a:ext>
            </a:extLst>
          </a:blip>
          <a:srcRect l="368" r="5355"/>
          <a:stretch/>
        </p:blipFill>
        <p:spPr>
          <a:xfrm flipH="1">
            <a:off x="733352" y="3035064"/>
            <a:ext cx="3549420" cy="2361563"/>
          </a:xfrm>
          <a:prstGeom prst="rect">
            <a:avLst/>
          </a:prstGeom>
          <a:noFill/>
          <a:effectLst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7905824-9FAB-4CF7-95B6-3402DD69125D}"/>
              </a:ext>
            </a:extLst>
          </p:cNvPr>
          <p:cNvGrpSpPr/>
          <p:nvPr/>
        </p:nvGrpSpPr>
        <p:grpSpPr>
          <a:xfrm>
            <a:off x="7163079" y="4201472"/>
            <a:ext cx="4456616" cy="1650202"/>
            <a:chOff x="7315236" y="4125272"/>
            <a:chExt cx="4456616" cy="1650202"/>
          </a:xfrm>
        </p:grpSpPr>
        <p:sp>
          <p:nvSpPr>
            <p:cNvPr id="25" name="직사각형 24"/>
            <p:cNvSpPr/>
            <p:nvPr/>
          </p:nvSpPr>
          <p:spPr>
            <a:xfrm>
              <a:off x="7315236" y="4125272"/>
              <a:ext cx="4456616" cy="1650202"/>
            </a:xfrm>
            <a:prstGeom prst="rect">
              <a:avLst/>
            </a:prstGeom>
            <a:solidFill>
              <a:schemeClr val="bg2">
                <a:lumMod val="90000"/>
                <a:alpha val="7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0A5417B-2FAC-4C94-A49F-AA36C349A0A8}"/>
                </a:ext>
              </a:extLst>
            </p:cNvPr>
            <p:cNvSpPr/>
            <p:nvPr/>
          </p:nvSpPr>
          <p:spPr>
            <a:xfrm>
              <a:off x="7403085" y="4667330"/>
              <a:ext cx="4274699" cy="9675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rgbClr val="595959"/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정확한 타깃이 정해져 있어 초기 홍보에 대한 비용 절감의</a:t>
              </a:r>
              <a:endParaRPr lang="en-US" altLang="ko-KR" sz="1300" dirty="0">
                <a:solidFill>
                  <a:srgbClr val="595959"/>
                </a:solidFill>
                <a:latin typeface="위메프OTF" panose="020B0600000101010101" pitchFamily="34" charset="-127"/>
                <a:ea typeface="위메프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solidFill>
                    <a:srgbClr val="595959"/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 효과</a:t>
              </a:r>
              <a:r>
                <a:rPr lang="en-US" altLang="ko-KR" sz="1300" dirty="0">
                  <a:solidFill>
                    <a:srgbClr val="595959"/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…… “</a:t>
              </a:r>
              <a:r>
                <a:rPr lang="ko-KR" altLang="en-US" sz="1300" dirty="0">
                  <a:solidFill>
                    <a:srgbClr val="595959"/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공실 우려도 덜 수 있는 데다 매출 신장에도 긍정적인 영향을 미쳐 사업 안정성 확보에 효과적</a:t>
              </a:r>
              <a:r>
                <a:rPr lang="en-US" altLang="ko-KR" sz="1300" dirty="0">
                  <a:solidFill>
                    <a:srgbClr val="595959"/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”</a:t>
              </a:r>
              <a:r>
                <a:rPr lang="ko-KR" altLang="en-US" sz="1300" dirty="0">
                  <a:solidFill>
                    <a:srgbClr val="595959"/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이라고 말했다</a:t>
              </a:r>
              <a:r>
                <a:rPr lang="en-US" altLang="ko-KR" sz="1300" dirty="0">
                  <a:solidFill>
                    <a:srgbClr val="595959"/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.</a:t>
              </a:r>
              <a:endParaRPr lang="ko-KR" altLang="ko-KR" sz="1300" dirty="0">
                <a:solidFill>
                  <a:srgbClr val="595959"/>
                </a:solidFill>
                <a:latin typeface="위메프OTF" panose="020B0600000101010101" pitchFamily="34" charset="-127"/>
                <a:ea typeface="위메프OTF" panose="020B0600000101010101" pitchFamily="34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355508" y="4183091"/>
              <a:ext cx="4369855" cy="4732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C45D4C"/>
                  </a:solidFill>
                  <a:latin typeface="위메프OTF Bold" panose="020B0600000101010101" pitchFamily="34" charset="-127"/>
                  <a:ea typeface="위메프OTF Bold" panose="020B0600000101010101" pitchFamily="34" charset="-127"/>
                </a:rPr>
                <a:t>‘</a:t>
              </a:r>
              <a:r>
                <a:rPr lang="ko-KR" altLang="en-US" dirty="0">
                  <a:solidFill>
                    <a:srgbClr val="C45D4C"/>
                  </a:solidFill>
                  <a:latin typeface="위메프OTF Bold" panose="020B0600000101010101" pitchFamily="34" charset="-127"/>
                  <a:ea typeface="위메프OTF Bold" panose="020B0600000101010101" pitchFamily="34" charset="-127"/>
                </a:rPr>
                <a:t>동네 주민</a:t>
              </a:r>
              <a:r>
                <a:rPr lang="en-US" altLang="ko-KR" dirty="0">
                  <a:solidFill>
                    <a:srgbClr val="C45D4C"/>
                  </a:solidFill>
                  <a:latin typeface="위메프OTF Bold" panose="020B0600000101010101" pitchFamily="34" charset="-127"/>
                  <a:ea typeface="위메프OTF Bold" panose="020B0600000101010101" pitchFamily="34" charset="-127"/>
                </a:rPr>
                <a:t>’</a:t>
              </a:r>
              <a:r>
                <a:rPr lang="ko-KR" altLang="en-US" dirty="0">
                  <a:solidFill>
                    <a:srgbClr val="C45D4C"/>
                  </a:solidFill>
                  <a:latin typeface="위메프OTF Bold" panose="020B0600000101010101" pitchFamily="34" charset="-127"/>
                  <a:ea typeface="위메프OTF Bold" panose="020B0600000101010101" pitchFamily="34" charset="-127"/>
                </a:rPr>
                <a:t>을 겨냥한 핀셋 마케팅 </a:t>
              </a:r>
              <a:endParaRPr lang="en-US" altLang="ko-KR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3BF11FC-C5AE-4356-B6F8-E2609E970D57}"/>
              </a:ext>
            </a:extLst>
          </p:cNvPr>
          <p:cNvSpPr/>
          <p:nvPr/>
        </p:nvSpPr>
        <p:spPr>
          <a:xfrm>
            <a:off x="9918838" y="5814574"/>
            <a:ext cx="1755245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000" dirty="0">
                <a:solidFill>
                  <a:srgbClr val="D5D5D5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출처</a:t>
            </a:r>
            <a:r>
              <a:rPr lang="en-US" altLang="ko-KR" sz="1000" dirty="0">
                <a:solidFill>
                  <a:srgbClr val="D5D5D5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: </a:t>
            </a:r>
            <a:r>
              <a:rPr lang="ko-KR" altLang="en-US" sz="1000" dirty="0">
                <a:solidFill>
                  <a:srgbClr val="D5D5D5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한국 연예스포츠신문</a:t>
            </a:r>
            <a:endParaRPr lang="ko-KR" altLang="ko-KR" sz="1000" dirty="0">
              <a:solidFill>
                <a:srgbClr val="D5D5D5"/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pic>
        <p:nvPicPr>
          <p:cNvPr id="6" name="그림 5" descr="텍스트, 식탁용기구, 접시, 플레이트이(가) 표시된 사진&#10;&#10;자동 생성된 설명">
            <a:extLst>
              <a:ext uri="{FF2B5EF4-FFF2-40B4-BE49-F238E27FC236}">
                <a16:creationId xmlns:a16="http://schemas.microsoft.com/office/drawing/2014/main" id="{002D0DA9-1D7F-42A1-8396-E5D0A5D1E1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870" y="2932197"/>
            <a:ext cx="1800352" cy="50466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FC6E00D-036D-42A0-919F-AA16980BA9EA}"/>
              </a:ext>
            </a:extLst>
          </p:cNvPr>
          <p:cNvSpPr/>
          <p:nvPr/>
        </p:nvSpPr>
        <p:spPr>
          <a:xfrm>
            <a:off x="3943636" y="3296621"/>
            <a:ext cx="2743238" cy="256507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F7B12307-ADE8-4371-8C04-673BD00993AE}"/>
              </a:ext>
            </a:extLst>
          </p:cNvPr>
          <p:cNvSpPr/>
          <p:nvPr/>
        </p:nvSpPr>
        <p:spPr>
          <a:xfrm rot="5400000">
            <a:off x="4226426" y="3575967"/>
            <a:ext cx="435440" cy="499358"/>
          </a:xfrm>
          <a:prstGeom prst="rtTriangle">
            <a:avLst/>
          </a:prstGeom>
          <a:solidFill>
            <a:srgbClr val="C1554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5B1D59D-B06B-4417-A4B5-34A00D20F3C9}"/>
              </a:ext>
            </a:extLst>
          </p:cNvPr>
          <p:cNvSpPr/>
          <p:nvPr/>
        </p:nvSpPr>
        <p:spPr>
          <a:xfrm>
            <a:off x="4691088" y="3636735"/>
            <a:ext cx="1859129" cy="621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rgbClr val="595959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핀셋 효과</a:t>
            </a:r>
            <a:r>
              <a:rPr lang="en-US" altLang="ko-KR" sz="2500" dirty="0">
                <a:solidFill>
                  <a:srgbClr val="595959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E8E4B3A-9E34-49DB-8C54-074EC924F32D}"/>
              </a:ext>
            </a:extLst>
          </p:cNvPr>
          <p:cNvSpPr/>
          <p:nvPr/>
        </p:nvSpPr>
        <p:spPr>
          <a:xfrm>
            <a:off x="4489534" y="4077923"/>
            <a:ext cx="1859129" cy="438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595959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(</a:t>
            </a:r>
            <a:r>
              <a:rPr lang="en-US" altLang="ko-KR" sz="1500" dirty="0" err="1">
                <a:solidFill>
                  <a:srgbClr val="595959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pincette</a:t>
            </a:r>
            <a:r>
              <a:rPr lang="en-US" altLang="ko-KR" sz="1500" dirty="0">
                <a:solidFill>
                  <a:srgbClr val="595959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 effect)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1ED08FC-BC68-4B58-970A-C10F4F2BCD56}"/>
              </a:ext>
            </a:extLst>
          </p:cNvPr>
          <p:cNvSpPr/>
          <p:nvPr/>
        </p:nvSpPr>
        <p:spPr>
          <a:xfrm>
            <a:off x="4044142" y="4562600"/>
            <a:ext cx="2642732" cy="1148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>
                <a:solidFill>
                  <a:srgbClr val="595959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: </a:t>
            </a:r>
            <a:r>
              <a:rPr lang="ko-KR" altLang="en-US" sz="1500" dirty="0">
                <a:solidFill>
                  <a:srgbClr val="595959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핀셋으로 콕 집어내는 것처럼</a:t>
            </a:r>
            <a:endParaRPr lang="en-US" altLang="ko-KR" sz="1500" dirty="0">
              <a:solidFill>
                <a:srgbClr val="595959"/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 err="1">
                <a:solidFill>
                  <a:srgbClr val="595959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타겟층을</a:t>
            </a:r>
            <a:r>
              <a:rPr lang="ko-KR" altLang="en-US" sz="1500" dirty="0">
                <a:solidFill>
                  <a:srgbClr val="595959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 정교하게 </a:t>
            </a:r>
            <a:r>
              <a:rPr lang="ko-KR" altLang="en-US" sz="1500" dirty="0">
                <a:solidFill>
                  <a:srgbClr val="C15543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세분화</a:t>
            </a:r>
            <a:r>
              <a:rPr lang="ko-KR" altLang="en-US" sz="1500" dirty="0">
                <a:solidFill>
                  <a:srgbClr val="595959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하고</a:t>
            </a:r>
            <a:endParaRPr lang="en-US" altLang="ko-KR" sz="1500" dirty="0">
              <a:solidFill>
                <a:srgbClr val="595959"/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rgbClr val="595959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공략하는 맞춤형</a:t>
            </a:r>
            <a:r>
              <a:rPr lang="en-US" altLang="ko-KR" sz="1500" dirty="0">
                <a:solidFill>
                  <a:srgbClr val="595959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 </a:t>
            </a:r>
            <a:r>
              <a:rPr lang="ko-KR" altLang="en-US" sz="1500" dirty="0">
                <a:solidFill>
                  <a:srgbClr val="595959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마케팅 기법</a:t>
            </a:r>
            <a:endParaRPr lang="en-US" altLang="ko-KR" sz="1500" dirty="0">
              <a:solidFill>
                <a:srgbClr val="595959"/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41" name="액자 40">
            <a:extLst>
              <a:ext uri="{FF2B5EF4-FFF2-40B4-BE49-F238E27FC236}">
                <a16:creationId xmlns:a16="http://schemas.microsoft.com/office/drawing/2014/main" id="{859BCE2E-F890-4A46-9ED3-124CDB1E22CA}"/>
              </a:ext>
            </a:extLst>
          </p:cNvPr>
          <p:cNvSpPr/>
          <p:nvPr/>
        </p:nvSpPr>
        <p:spPr>
          <a:xfrm>
            <a:off x="3866084" y="3271204"/>
            <a:ext cx="2897165" cy="2669058"/>
          </a:xfrm>
          <a:prstGeom prst="frame">
            <a:avLst>
              <a:gd name="adj1" fmla="val 3645"/>
            </a:avLst>
          </a:prstGeom>
          <a:solidFill>
            <a:srgbClr val="C4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2023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9" r="10935"/>
          <a:stretch/>
        </p:blipFill>
        <p:spPr>
          <a:xfrm>
            <a:off x="4406406" y="74071"/>
            <a:ext cx="7711441" cy="66924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78A8D1-A0EF-4C1C-8FAA-D2B5A63E4B28}"/>
              </a:ext>
            </a:extLst>
          </p:cNvPr>
          <p:cNvSpPr/>
          <p:nvPr/>
        </p:nvSpPr>
        <p:spPr>
          <a:xfrm>
            <a:off x="4406406" y="74071"/>
            <a:ext cx="7711441" cy="6692489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ADE95-8AFA-4EE6-B013-5C94B931DCC9}"/>
              </a:ext>
            </a:extLst>
          </p:cNvPr>
          <p:cNvSpPr txBox="1"/>
          <p:nvPr/>
        </p:nvSpPr>
        <p:spPr>
          <a:xfrm>
            <a:off x="10519385" y="128384"/>
            <a:ext cx="14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/>
                <a:ea typeface="나눔스퀘어 ExtraBold" panose="020B0600000101010101" pitchFamily="50" charset="-127"/>
              </a:rPr>
              <a:t>ORDERGRAY</a:t>
            </a:r>
            <a:endParaRPr lang="ko-KR" altLang="en-US" dirty="0">
              <a:solidFill>
                <a:schemeClr val="bg1"/>
              </a:solidFill>
              <a:latin typeface="나눔스퀘어 ExtraBold" panose="020B0600000101010101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6E7D40-B9AC-4C5C-BAF6-5A5B25C96B93}"/>
              </a:ext>
            </a:extLst>
          </p:cNvPr>
          <p:cNvSpPr txBox="1"/>
          <p:nvPr/>
        </p:nvSpPr>
        <p:spPr>
          <a:xfrm>
            <a:off x="461385" y="2908089"/>
            <a:ext cx="187102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남자 관리의 시작</a:t>
            </a:r>
            <a:r>
              <a:rPr lang="en-US" altLang="ko-KR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</a:t>
            </a:r>
            <a:r>
              <a:rPr lang="ko-KR" altLang="en-US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</a:t>
            </a:r>
          </a:p>
          <a:p>
            <a:endParaRPr lang="ko-KR" altLang="en-US" sz="1600" b="1" dirty="0">
              <a:ln>
                <a:solidFill>
                  <a:srgbClr val="379B41">
                    <a:alpha val="0"/>
                  </a:srgbClr>
                </a:solidFill>
              </a:ln>
              <a:solidFill>
                <a:srgbClr val="222222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D292C2-CD6B-4A47-B58E-5130D7473AC7}"/>
              </a:ext>
            </a:extLst>
          </p:cNvPr>
          <p:cNvSpPr/>
          <p:nvPr/>
        </p:nvSpPr>
        <p:spPr>
          <a:xfrm>
            <a:off x="2737484" y="533400"/>
            <a:ext cx="1668922" cy="375047"/>
          </a:xfrm>
          <a:prstGeom prst="rect">
            <a:avLst/>
          </a:prstGeom>
          <a:solidFill>
            <a:srgbClr val="CA5C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8CDE5E-88CD-4F10-A4F8-F4567B6521D1}"/>
              </a:ext>
            </a:extLst>
          </p:cNvPr>
          <p:cNvSpPr txBox="1"/>
          <p:nvPr/>
        </p:nvSpPr>
        <p:spPr>
          <a:xfrm>
            <a:off x="2914522" y="548351"/>
            <a:ext cx="131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120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CONCEPT</a:t>
            </a:r>
            <a:endParaRPr lang="ko-KR" altLang="en-US" b="1" spc="120" dirty="0">
              <a:ln>
                <a:solidFill>
                  <a:srgbClr val="379B41">
                    <a:alpha val="0"/>
                  </a:srgbClr>
                </a:solidFill>
              </a:ln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466090C-154C-4381-AF97-2F660743E28B}"/>
              </a:ext>
            </a:extLst>
          </p:cNvPr>
          <p:cNvCxnSpPr>
            <a:cxnSpLocks/>
          </p:cNvCxnSpPr>
          <p:nvPr/>
        </p:nvCxnSpPr>
        <p:spPr>
          <a:xfrm>
            <a:off x="629165" y="0"/>
            <a:ext cx="0" cy="2356096"/>
          </a:xfrm>
          <a:prstGeom prst="line">
            <a:avLst/>
          </a:prstGeom>
          <a:ln w="12700">
            <a:solidFill>
              <a:srgbClr val="CA5C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C5116C63-5F5E-4634-B78E-31B87F4527CB}"/>
              </a:ext>
            </a:extLst>
          </p:cNvPr>
          <p:cNvSpPr/>
          <p:nvPr/>
        </p:nvSpPr>
        <p:spPr>
          <a:xfrm>
            <a:off x="545343" y="2356096"/>
            <a:ext cx="167644" cy="167644"/>
          </a:xfrm>
          <a:prstGeom prst="ellipse">
            <a:avLst/>
          </a:prstGeom>
          <a:noFill/>
          <a:ln>
            <a:solidFill>
              <a:srgbClr val="CA5C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CA89EC-E540-4065-96EB-6D192103EC60}"/>
              </a:ext>
            </a:extLst>
          </p:cNvPr>
          <p:cNvSpPr txBox="1"/>
          <p:nvPr/>
        </p:nvSpPr>
        <p:spPr>
          <a:xfrm>
            <a:off x="432790" y="3244638"/>
            <a:ext cx="30716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C65338"/>
                </a:solidFill>
                <a:latin typeface="카페"/>
                <a:ea typeface="나눔바른고딕" panose="020B0603020101020101" pitchFamily="50" charset="-127"/>
              </a:rPr>
              <a:t>기초의 정석</a:t>
            </a:r>
            <a:endParaRPr lang="ko-KR" altLang="en-US" sz="2800" b="1" dirty="0">
              <a:ln>
                <a:solidFill>
                  <a:srgbClr val="379B41">
                    <a:alpha val="0"/>
                  </a:srgbClr>
                </a:solidFill>
              </a:ln>
              <a:solidFill>
                <a:srgbClr val="C65338"/>
              </a:solidFill>
              <a:latin typeface="카페"/>
              <a:ea typeface="나눔바른고딕 UltraLight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84C737-B854-489B-9AFE-944715EB2AF1}"/>
              </a:ext>
            </a:extLst>
          </p:cNvPr>
          <p:cNvSpPr txBox="1"/>
          <p:nvPr/>
        </p:nvSpPr>
        <p:spPr>
          <a:xfrm>
            <a:off x="461385" y="3968432"/>
            <a:ext cx="2292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E29F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ORDERGRAY</a:t>
            </a:r>
            <a:endParaRPr lang="ko-KR" altLang="en-US" sz="1400" b="1" dirty="0">
              <a:ln>
                <a:solidFill>
                  <a:srgbClr val="379B41">
                    <a:alpha val="0"/>
                  </a:srgbClr>
                </a:solidFill>
              </a:ln>
              <a:solidFill>
                <a:srgbClr val="E29F92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0B1A08-54CA-4079-A218-880BFEBA70F0}"/>
              </a:ext>
            </a:extLst>
          </p:cNvPr>
          <p:cNvSpPr txBox="1"/>
          <p:nvPr/>
        </p:nvSpPr>
        <p:spPr>
          <a:xfrm>
            <a:off x="467254" y="4683051"/>
            <a:ext cx="3002745" cy="103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초보 </a:t>
            </a:r>
            <a:r>
              <a:rPr lang="ko-KR" altLang="en-US" sz="1400" dirty="0" err="1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그루밍족에게</a:t>
            </a:r>
            <a:r>
              <a:rPr lang="ko-KR" altLang="en-US" sz="1400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뷰티</a:t>
            </a:r>
            <a:r>
              <a:rPr lang="en-US" altLang="ko-KR" sz="1400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구독서비스</a:t>
            </a:r>
            <a:r>
              <a:rPr lang="en-US" altLang="ko-KR" sz="1400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1400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및</a:t>
            </a:r>
            <a:r>
              <a:rPr lang="en-US" altLang="ko-KR" sz="1400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ko-KR" altLang="en-US" sz="1400" dirty="0" err="1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오더그레이에</a:t>
            </a:r>
            <a:r>
              <a:rPr lang="ko-KR" altLang="en-US" sz="1400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대한 전반적인 지식을 </a:t>
            </a:r>
            <a:endParaRPr lang="en-US" altLang="ko-KR" sz="1400" dirty="0">
              <a:ln>
                <a:solidFill>
                  <a:srgbClr val="379B41">
                    <a:alpha val="0"/>
                  </a:srgbClr>
                </a:solidFill>
              </a:ln>
              <a:solidFill>
                <a:srgbClr val="222222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기초부터 차근차근 알려준다는 의미와</a:t>
            </a:r>
            <a:endParaRPr lang="en-US" altLang="ko-KR" sz="1400" dirty="0">
              <a:ln>
                <a:solidFill>
                  <a:srgbClr val="379B41">
                    <a:alpha val="0"/>
                  </a:srgbClr>
                </a:solidFill>
              </a:ln>
              <a:solidFill>
                <a:srgbClr val="222222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기초 화장품의 정석이라는 중의적 의미</a:t>
            </a:r>
            <a:r>
              <a:rPr lang="en-US" altLang="ko-KR" sz="1400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  <a:endParaRPr lang="ko-KR" altLang="en-US" sz="1400" dirty="0">
              <a:ln>
                <a:solidFill>
                  <a:srgbClr val="379B41">
                    <a:alpha val="0"/>
                  </a:srgbClr>
                </a:solidFill>
              </a:ln>
              <a:solidFill>
                <a:srgbClr val="222222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837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411F79B1-01DA-4D9A-B436-715E86F66B79}"/>
              </a:ext>
            </a:extLst>
          </p:cNvPr>
          <p:cNvSpPr/>
          <p:nvPr/>
        </p:nvSpPr>
        <p:spPr>
          <a:xfrm>
            <a:off x="8566015" y="5598488"/>
            <a:ext cx="2929242" cy="190162"/>
          </a:xfrm>
          <a:prstGeom prst="rect">
            <a:avLst/>
          </a:prstGeom>
          <a:solidFill>
            <a:srgbClr val="C45D4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3128B6C-9295-4C5A-B5B3-D0F66720E2DB}"/>
              </a:ext>
            </a:extLst>
          </p:cNvPr>
          <p:cNvSpPr/>
          <p:nvPr/>
        </p:nvSpPr>
        <p:spPr>
          <a:xfrm>
            <a:off x="7495251" y="3485483"/>
            <a:ext cx="2929242" cy="190162"/>
          </a:xfrm>
          <a:prstGeom prst="rect">
            <a:avLst/>
          </a:prstGeom>
          <a:solidFill>
            <a:srgbClr val="C45D4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7750FE6-EB30-4722-BF1C-20FBDE4371AA}"/>
              </a:ext>
            </a:extLst>
          </p:cNvPr>
          <p:cNvSpPr/>
          <p:nvPr/>
        </p:nvSpPr>
        <p:spPr>
          <a:xfrm>
            <a:off x="7495251" y="1428147"/>
            <a:ext cx="2929242" cy="190162"/>
          </a:xfrm>
          <a:prstGeom prst="rect">
            <a:avLst/>
          </a:prstGeom>
          <a:solidFill>
            <a:srgbClr val="C45D4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4" y="341403"/>
            <a:ext cx="859606" cy="892043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89474" y="472583"/>
            <a:ext cx="971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EDC6BD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0</a:t>
            </a:r>
            <a:r>
              <a:rPr lang="en-US" altLang="ko-KR" sz="2400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1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344E2B-ECB6-42C6-A944-EC894F9824B1}"/>
              </a:ext>
            </a:extLst>
          </p:cNvPr>
          <p:cNvSpPr/>
          <p:nvPr/>
        </p:nvSpPr>
        <p:spPr>
          <a:xfrm>
            <a:off x="954853" y="575460"/>
            <a:ext cx="4083313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에이스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X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오더그레이 인스타그램 마케팅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B38383-5B30-4655-A1F7-B8DEDDAF3F58}"/>
              </a:ext>
            </a:extLst>
          </p:cNvPr>
          <p:cNvSpPr/>
          <p:nvPr/>
        </p:nvSpPr>
        <p:spPr>
          <a:xfrm>
            <a:off x="968727" y="360937"/>
            <a:ext cx="248149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마케팅 전략  및 기대효과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AEFDF4-6B90-4189-AFB2-ADE3D75688D2}"/>
              </a:ext>
            </a:extLst>
          </p:cNvPr>
          <p:cNvSpPr txBox="1"/>
          <p:nvPr/>
        </p:nvSpPr>
        <p:spPr>
          <a:xfrm>
            <a:off x="498260" y="2088065"/>
            <a:ext cx="151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마케팅 전략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A3C1F6-B535-4735-86EC-35F7450E9938}"/>
              </a:ext>
            </a:extLst>
          </p:cNvPr>
          <p:cNvSpPr txBox="1"/>
          <p:nvPr/>
        </p:nvSpPr>
        <p:spPr>
          <a:xfrm>
            <a:off x="699274" y="2436277"/>
            <a:ext cx="4892183" cy="96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atinLnBrk="1">
              <a:lnSpc>
                <a:spcPct val="120000"/>
              </a:lnSpc>
              <a:defRPr sz="1200">
                <a:ln>
                  <a:solidFill>
                    <a:srgbClr val="C5E1CA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수학의 정석을 모티브로 화장품에 대한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남성화장품 기초 지식을 카드뉴스로 게시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그 외에 영상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사연 이벤트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밈을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활용한 콘텐츠 업로드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50351F0-E1C0-4D07-A52A-80C29403257F}"/>
              </a:ext>
            </a:extLst>
          </p:cNvPr>
          <p:cNvGrpSpPr/>
          <p:nvPr/>
        </p:nvGrpSpPr>
        <p:grpSpPr>
          <a:xfrm>
            <a:off x="609254" y="2456715"/>
            <a:ext cx="4534246" cy="973688"/>
            <a:chOff x="5803900" y="3038566"/>
            <a:chExt cx="4533900" cy="149851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3E9241D-BBC2-48B7-BA6C-E5D2CC7EF71C}"/>
                </a:ext>
              </a:extLst>
            </p:cNvPr>
            <p:cNvGrpSpPr/>
            <p:nvPr/>
          </p:nvGrpSpPr>
          <p:grpSpPr>
            <a:xfrm>
              <a:off x="5803900" y="3038566"/>
              <a:ext cx="59356" cy="1498510"/>
              <a:chOff x="298450" y="4843780"/>
              <a:chExt cx="101600" cy="817880"/>
            </a:xfrm>
          </p:grpSpPr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254E1924-1F5A-42D9-83A7-CEA378F8E9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340" y="4843780"/>
                <a:ext cx="0" cy="81788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0C50BF6D-625D-415F-97BE-634F67D712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450" y="4847995"/>
                <a:ext cx="101600" cy="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CFD2F154-9DB7-4F3C-9D0D-23F8ED6524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450" y="5657885"/>
                <a:ext cx="101600" cy="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61BD790-6C14-467F-B409-7BBCA09B8C7B}"/>
                </a:ext>
              </a:extLst>
            </p:cNvPr>
            <p:cNvGrpSpPr/>
            <p:nvPr/>
          </p:nvGrpSpPr>
          <p:grpSpPr>
            <a:xfrm rot="10800000">
              <a:off x="10278444" y="3038566"/>
              <a:ext cx="59356" cy="1498510"/>
              <a:chOff x="298450" y="4843780"/>
              <a:chExt cx="101600" cy="817880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13C1F94B-9CE4-4B46-BE55-6A409DC2DE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341" y="4843780"/>
                <a:ext cx="0" cy="81788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00EF62DA-8109-4F1F-9A92-3BCBB0A61A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450" y="4849030"/>
                <a:ext cx="101600" cy="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9EA07A5-05F3-49BA-A307-9ACD79688C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450" y="5657885"/>
                <a:ext cx="101600" cy="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DC22A08-FB02-482C-8D1E-D1929BE5185F}"/>
              </a:ext>
            </a:extLst>
          </p:cNvPr>
          <p:cNvSpPr txBox="1"/>
          <p:nvPr/>
        </p:nvSpPr>
        <p:spPr>
          <a:xfrm>
            <a:off x="510260" y="3842005"/>
            <a:ext cx="117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기대효과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B2E90E-80AF-479D-B2FF-AE7E08D414CB}"/>
              </a:ext>
            </a:extLst>
          </p:cNvPr>
          <p:cNvSpPr txBox="1"/>
          <p:nvPr/>
        </p:nvSpPr>
        <p:spPr>
          <a:xfrm>
            <a:off x="711274" y="4190217"/>
            <a:ext cx="4736797" cy="96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atinLnBrk="1">
              <a:lnSpc>
                <a:spcPct val="120000"/>
              </a:lnSpc>
              <a:defRPr sz="1200">
                <a:ln>
                  <a:solidFill>
                    <a:srgbClr val="C5E1CA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초보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그루밍족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유입을 유도하여 기초의 정석이라는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브랜드 이미지 전달 가능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또한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실제 초보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그루밍족의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관심사를 집중적으로 업로드하여 긍정적 공감대 형성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3B6044-65E2-4F70-B295-EDADF2CF3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806" y="2792242"/>
            <a:ext cx="2458890" cy="15766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A5CEBE-9E73-4148-BCDB-A8682A5D6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329" y="2792242"/>
            <a:ext cx="2458890" cy="15766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98656491-1C6F-4ACF-A382-90BD315C9C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0"/>
          <a:stretch/>
        </p:blipFill>
        <p:spPr>
          <a:xfrm>
            <a:off x="6260211" y="707186"/>
            <a:ext cx="1627891" cy="1632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AE3695E1-4CA1-4D94-B11D-224E25BC7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9344" y="707186"/>
            <a:ext cx="1623970" cy="16174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695CDB5B-6D28-4DEC-89F6-0F642478F0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4556" y="711493"/>
            <a:ext cx="1623970" cy="1628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5E11FCDB-C61C-431A-BB30-73ADC6CD0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0211" y="4836725"/>
            <a:ext cx="1627891" cy="16257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BB27B7DC-DB66-46E7-842C-FD4A2F172C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9344" y="4849761"/>
            <a:ext cx="1627891" cy="16126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FE11EF84-380B-4EB0-88FF-74C3987C9D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0636" y="4907924"/>
            <a:ext cx="1627890" cy="15545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2812DCE7-E788-4AE9-AF07-FD4DE3D796E9}"/>
              </a:ext>
            </a:extLst>
          </p:cNvPr>
          <p:cNvSpPr txBox="1"/>
          <p:nvPr/>
        </p:nvSpPr>
        <p:spPr>
          <a:xfrm>
            <a:off x="6372401" y="395561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C45D4C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영상 콘텐츠</a:t>
            </a:r>
          </a:p>
        </p:txBody>
      </p:sp>
      <p:sp>
        <p:nvSpPr>
          <p:cNvPr id="151" name="이등변 삼각형 150">
            <a:extLst>
              <a:ext uri="{FF2B5EF4-FFF2-40B4-BE49-F238E27FC236}">
                <a16:creationId xmlns:a16="http://schemas.microsoft.com/office/drawing/2014/main" id="{9F486DDF-5472-4D48-9E65-FB8C754ECCC7}"/>
              </a:ext>
            </a:extLst>
          </p:cNvPr>
          <p:cNvSpPr/>
          <p:nvPr/>
        </p:nvSpPr>
        <p:spPr>
          <a:xfrm rot="10800000">
            <a:off x="6265806" y="481746"/>
            <a:ext cx="157070" cy="135405"/>
          </a:xfrm>
          <a:prstGeom prst="triangle">
            <a:avLst/>
          </a:prstGeom>
          <a:solidFill>
            <a:srgbClr val="C4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27B0770-C3C0-49FC-851A-B14D0347B859}"/>
              </a:ext>
            </a:extLst>
          </p:cNvPr>
          <p:cNvSpPr txBox="1"/>
          <p:nvPr/>
        </p:nvSpPr>
        <p:spPr>
          <a:xfrm>
            <a:off x="6372401" y="2470945"/>
            <a:ext cx="1669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C45D4C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기초의 정석 카드뉴스</a:t>
            </a:r>
          </a:p>
        </p:txBody>
      </p:sp>
      <p:sp>
        <p:nvSpPr>
          <p:cNvPr id="153" name="이등변 삼각형 152">
            <a:extLst>
              <a:ext uri="{FF2B5EF4-FFF2-40B4-BE49-F238E27FC236}">
                <a16:creationId xmlns:a16="http://schemas.microsoft.com/office/drawing/2014/main" id="{1A980228-958A-45F5-95BB-DF5A1923B2A6}"/>
              </a:ext>
            </a:extLst>
          </p:cNvPr>
          <p:cNvSpPr/>
          <p:nvPr/>
        </p:nvSpPr>
        <p:spPr>
          <a:xfrm rot="10800000">
            <a:off x="6265806" y="2544836"/>
            <a:ext cx="157070" cy="135405"/>
          </a:xfrm>
          <a:prstGeom prst="triangle">
            <a:avLst/>
          </a:prstGeom>
          <a:solidFill>
            <a:srgbClr val="C4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24E898E-7500-4053-ADE4-D211C86D57E8}"/>
              </a:ext>
            </a:extLst>
          </p:cNvPr>
          <p:cNvSpPr txBox="1"/>
          <p:nvPr/>
        </p:nvSpPr>
        <p:spPr>
          <a:xfrm>
            <a:off x="6372401" y="4483178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C45D4C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사연 이벤트</a:t>
            </a:r>
          </a:p>
        </p:txBody>
      </p:sp>
      <p:sp>
        <p:nvSpPr>
          <p:cNvPr id="155" name="이등변 삼각형 154">
            <a:extLst>
              <a:ext uri="{FF2B5EF4-FFF2-40B4-BE49-F238E27FC236}">
                <a16:creationId xmlns:a16="http://schemas.microsoft.com/office/drawing/2014/main" id="{E9854DC7-E53A-4940-86C5-AF720D431C6D}"/>
              </a:ext>
            </a:extLst>
          </p:cNvPr>
          <p:cNvSpPr/>
          <p:nvPr/>
        </p:nvSpPr>
        <p:spPr>
          <a:xfrm rot="10800000">
            <a:off x="6265806" y="4569363"/>
            <a:ext cx="157070" cy="135405"/>
          </a:xfrm>
          <a:prstGeom prst="triangle">
            <a:avLst/>
          </a:prstGeom>
          <a:solidFill>
            <a:srgbClr val="C4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D5E5BD9-CDD3-4FD2-A311-43558BDA83B0}"/>
              </a:ext>
            </a:extLst>
          </p:cNvPr>
          <p:cNvSpPr txBox="1"/>
          <p:nvPr/>
        </p:nvSpPr>
        <p:spPr>
          <a:xfrm>
            <a:off x="8255939" y="4483178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C45D4C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기타 카드뉴스</a:t>
            </a:r>
          </a:p>
        </p:txBody>
      </p:sp>
      <p:sp>
        <p:nvSpPr>
          <p:cNvPr id="157" name="이등변 삼각형 156">
            <a:extLst>
              <a:ext uri="{FF2B5EF4-FFF2-40B4-BE49-F238E27FC236}">
                <a16:creationId xmlns:a16="http://schemas.microsoft.com/office/drawing/2014/main" id="{D5B92E35-1E56-4D0A-9E9A-E8E764CD927E}"/>
              </a:ext>
            </a:extLst>
          </p:cNvPr>
          <p:cNvSpPr/>
          <p:nvPr/>
        </p:nvSpPr>
        <p:spPr>
          <a:xfrm rot="10800000">
            <a:off x="8149344" y="4569363"/>
            <a:ext cx="157070" cy="135405"/>
          </a:xfrm>
          <a:prstGeom prst="triangle">
            <a:avLst/>
          </a:prstGeom>
          <a:solidFill>
            <a:srgbClr val="C4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93C4A088-0A89-4A14-9B49-6EF95EF2B2FC}"/>
              </a:ext>
            </a:extLst>
          </p:cNvPr>
          <p:cNvGrpSpPr/>
          <p:nvPr/>
        </p:nvGrpSpPr>
        <p:grpSpPr>
          <a:xfrm>
            <a:off x="609254" y="4217925"/>
            <a:ext cx="4534246" cy="973688"/>
            <a:chOff x="5803900" y="3038566"/>
            <a:chExt cx="4533900" cy="1498510"/>
          </a:xfrm>
        </p:grpSpPr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FB9D8F82-674B-4B5A-BDBC-500B5F9A5B4E}"/>
                </a:ext>
              </a:extLst>
            </p:cNvPr>
            <p:cNvGrpSpPr/>
            <p:nvPr/>
          </p:nvGrpSpPr>
          <p:grpSpPr>
            <a:xfrm>
              <a:off x="5803900" y="3038566"/>
              <a:ext cx="59356" cy="1498510"/>
              <a:chOff x="298450" y="4843780"/>
              <a:chExt cx="101600" cy="817880"/>
            </a:xfrm>
          </p:grpSpPr>
          <p:cxnSp>
            <p:nvCxnSpPr>
              <p:cNvPr id="167" name="직선 연결선 166">
                <a:extLst>
                  <a:ext uri="{FF2B5EF4-FFF2-40B4-BE49-F238E27FC236}">
                    <a16:creationId xmlns:a16="http://schemas.microsoft.com/office/drawing/2014/main" id="{CEFC26D9-00A7-4448-8BF8-C3D7918DDE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340" y="4843780"/>
                <a:ext cx="0" cy="81788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>
                <a:extLst>
                  <a:ext uri="{FF2B5EF4-FFF2-40B4-BE49-F238E27FC236}">
                    <a16:creationId xmlns:a16="http://schemas.microsoft.com/office/drawing/2014/main" id="{722B6524-57BB-4622-8DA0-329C2A6C67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450" y="4847995"/>
                <a:ext cx="101600" cy="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 168">
                <a:extLst>
                  <a:ext uri="{FF2B5EF4-FFF2-40B4-BE49-F238E27FC236}">
                    <a16:creationId xmlns:a16="http://schemas.microsoft.com/office/drawing/2014/main" id="{45519C7F-04D3-40BC-95BF-F5D95A4553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450" y="5657885"/>
                <a:ext cx="101600" cy="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91E80E41-5F04-4C80-A1CA-DDF88AA57FC8}"/>
                </a:ext>
              </a:extLst>
            </p:cNvPr>
            <p:cNvGrpSpPr/>
            <p:nvPr/>
          </p:nvGrpSpPr>
          <p:grpSpPr>
            <a:xfrm rot="10800000">
              <a:off x="10278444" y="3038566"/>
              <a:ext cx="59356" cy="1498510"/>
              <a:chOff x="298450" y="4843780"/>
              <a:chExt cx="101600" cy="817880"/>
            </a:xfrm>
          </p:grpSpPr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FF0E1458-C135-4D63-BC2A-FB64D77757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341" y="4843780"/>
                <a:ext cx="0" cy="81788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38AFC381-740C-44E6-8E49-E5310D0759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450" y="4849030"/>
                <a:ext cx="101600" cy="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 165">
                <a:extLst>
                  <a:ext uri="{FF2B5EF4-FFF2-40B4-BE49-F238E27FC236}">
                    <a16:creationId xmlns:a16="http://schemas.microsoft.com/office/drawing/2014/main" id="{FE91D1A3-D829-40E3-A314-5E84A2F874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450" y="5657885"/>
                <a:ext cx="101600" cy="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2208263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4" y="341403"/>
            <a:ext cx="859606" cy="892043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89474" y="472583"/>
            <a:ext cx="971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EDC6BD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0</a:t>
            </a:r>
            <a:r>
              <a:rPr lang="en-US" altLang="ko-KR" sz="2400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2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344E2B-ECB6-42C6-A944-EC894F9824B1}"/>
              </a:ext>
            </a:extLst>
          </p:cNvPr>
          <p:cNvSpPr/>
          <p:nvPr/>
        </p:nvSpPr>
        <p:spPr>
          <a:xfrm>
            <a:off x="954853" y="575460"/>
            <a:ext cx="4083313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인플루언서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 마케팅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B38383-5B30-4655-A1F7-B8DEDDAF3F58}"/>
              </a:ext>
            </a:extLst>
          </p:cNvPr>
          <p:cNvSpPr/>
          <p:nvPr/>
        </p:nvSpPr>
        <p:spPr>
          <a:xfrm>
            <a:off x="968727" y="360937"/>
            <a:ext cx="248149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마케팅 전략  및 기대효과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AEFDF4-6B90-4189-AFB2-ADE3D75688D2}"/>
              </a:ext>
            </a:extLst>
          </p:cNvPr>
          <p:cNvSpPr txBox="1"/>
          <p:nvPr/>
        </p:nvSpPr>
        <p:spPr>
          <a:xfrm>
            <a:off x="5997241" y="1667267"/>
            <a:ext cx="2590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인스타그램 </a:t>
            </a:r>
            <a:r>
              <a:rPr lang="ko-KR" altLang="en-US" sz="1200" dirty="0" err="1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인플루언서</a:t>
            </a:r>
            <a:endParaRPr lang="ko-KR" altLang="en-US" sz="1200" dirty="0">
              <a:ln>
                <a:solidFill>
                  <a:srgbClr val="379B41">
                    <a:alpha val="0"/>
                  </a:srgbClr>
                </a:solidFill>
              </a:ln>
              <a:solidFill>
                <a:schemeClr val="bg2">
                  <a:lumMod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A3C1F6-B535-4735-86EC-35F7450E9938}"/>
              </a:ext>
            </a:extLst>
          </p:cNvPr>
          <p:cNvSpPr txBox="1"/>
          <p:nvPr/>
        </p:nvSpPr>
        <p:spPr>
          <a:xfrm>
            <a:off x="673144" y="2434594"/>
            <a:ext cx="437966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atinLnBrk="1">
              <a:lnSpc>
                <a:spcPct val="120000"/>
              </a:lnSpc>
              <a:defRPr sz="1200">
                <a:ln>
                  <a:solidFill>
                    <a:srgbClr val="C5E1CA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브랜드와 마케팅 전략의 인지도를 높이기 위해 인스타그램과 블로그의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인플루언서를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섭외하여 제품 제공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.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이들의 팔로워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이웃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좋아요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댓글 등을 참고하여 이 중 초보 그루밍족이 포함되어 있음을 파악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50351F0-E1C0-4D07-A52A-80C29403257F}"/>
              </a:ext>
            </a:extLst>
          </p:cNvPr>
          <p:cNvGrpSpPr/>
          <p:nvPr/>
        </p:nvGrpSpPr>
        <p:grpSpPr>
          <a:xfrm>
            <a:off x="583124" y="2455032"/>
            <a:ext cx="4534246" cy="1241446"/>
            <a:chOff x="5803900" y="3038566"/>
            <a:chExt cx="4533900" cy="149851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3E9241D-BBC2-48B7-BA6C-E5D2CC7EF71C}"/>
                </a:ext>
              </a:extLst>
            </p:cNvPr>
            <p:cNvGrpSpPr/>
            <p:nvPr/>
          </p:nvGrpSpPr>
          <p:grpSpPr>
            <a:xfrm>
              <a:off x="5803900" y="3038566"/>
              <a:ext cx="59356" cy="1498510"/>
              <a:chOff x="298450" y="4843780"/>
              <a:chExt cx="101600" cy="817880"/>
            </a:xfrm>
          </p:grpSpPr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254E1924-1F5A-42D9-83A7-CEA378F8E9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340" y="4843780"/>
                <a:ext cx="0" cy="81788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0C50BF6D-625D-415F-97BE-634F67D712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450" y="4847995"/>
                <a:ext cx="101600" cy="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CFD2F154-9DB7-4F3C-9D0D-23F8ED6524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450" y="5657885"/>
                <a:ext cx="101600" cy="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61BD790-6C14-467F-B409-7BBCA09B8C7B}"/>
                </a:ext>
              </a:extLst>
            </p:cNvPr>
            <p:cNvGrpSpPr/>
            <p:nvPr/>
          </p:nvGrpSpPr>
          <p:grpSpPr>
            <a:xfrm rot="10800000">
              <a:off x="10278444" y="3038566"/>
              <a:ext cx="59356" cy="1498510"/>
              <a:chOff x="298450" y="4843780"/>
              <a:chExt cx="101600" cy="817880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13C1F94B-9CE4-4B46-BE55-6A409DC2DE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341" y="4843780"/>
                <a:ext cx="0" cy="81788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00EF62DA-8109-4F1F-9A92-3BCBB0A61A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450" y="4849030"/>
                <a:ext cx="101600" cy="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9EA07A5-05F3-49BA-A307-9ACD79688C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450" y="5657885"/>
                <a:ext cx="101600" cy="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DC22A08-FB02-482C-8D1E-D1929BE5185F}"/>
              </a:ext>
            </a:extLst>
          </p:cNvPr>
          <p:cNvSpPr txBox="1"/>
          <p:nvPr/>
        </p:nvSpPr>
        <p:spPr>
          <a:xfrm>
            <a:off x="484130" y="4061460"/>
            <a:ext cx="117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기대효과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B2E90E-80AF-479D-B2FF-AE7E08D414CB}"/>
              </a:ext>
            </a:extLst>
          </p:cNvPr>
          <p:cNvSpPr txBox="1"/>
          <p:nvPr/>
        </p:nvSpPr>
        <p:spPr>
          <a:xfrm>
            <a:off x="685144" y="4409672"/>
            <a:ext cx="473679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atinLnBrk="1">
              <a:lnSpc>
                <a:spcPct val="120000"/>
              </a:lnSpc>
              <a:defRPr sz="1200">
                <a:ln>
                  <a:solidFill>
                    <a:srgbClr val="C5E1CA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오더그레이의 제품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노출량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증가 및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오더그레이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X ACE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인스타그램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유입을 유도하여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기초의 정석 컨셉 전달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또한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인플루언서들의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긍정적 이미지 활용 가능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93C4A088-0A89-4A14-9B49-6EF95EF2B2FC}"/>
              </a:ext>
            </a:extLst>
          </p:cNvPr>
          <p:cNvGrpSpPr/>
          <p:nvPr/>
        </p:nvGrpSpPr>
        <p:grpSpPr>
          <a:xfrm>
            <a:off x="583124" y="4437379"/>
            <a:ext cx="4534246" cy="1208007"/>
            <a:chOff x="5803900" y="3038566"/>
            <a:chExt cx="4533900" cy="1498510"/>
          </a:xfrm>
        </p:grpSpPr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FB9D8F82-674B-4B5A-BDBC-500B5F9A5B4E}"/>
                </a:ext>
              </a:extLst>
            </p:cNvPr>
            <p:cNvGrpSpPr/>
            <p:nvPr/>
          </p:nvGrpSpPr>
          <p:grpSpPr>
            <a:xfrm>
              <a:off x="5803900" y="3038566"/>
              <a:ext cx="59356" cy="1498510"/>
              <a:chOff x="298450" y="4843780"/>
              <a:chExt cx="101600" cy="817880"/>
            </a:xfrm>
          </p:grpSpPr>
          <p:cxnSp>
            <p:nvCxnSpPr>
              <p:cNvPr id="167" name="직선 연결선 166">
                <a:extLst>
                  <a:ext uri="{FF2B5EF4-FFF2-40B4-BE49-F238E27FC236}">
                    <a16:creationId xmlns:a16="http://schemas.microsoft.com/office/drawing/2014/main" id="{CEFC26D9-00A7-4448-8BF8-C3D7918DDE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340" y="4843780"/>
                <a:ext cx="0" cy="81788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>
                <a:extLst>
                  <a:ext uri="{FF2B5EF4-FFF2-40B4-BE49-F238E27FC236}">
                    <a16:creationId xmlns:a16="http://schemas.microsoft.com/office/drawing/2014/main" id="{722B6524-57BB-4622-8DA0-329C2A6C67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450" y="4847995"/>
                <a:ext cx="101600" cy="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 168">
                <a:extLst>
                  <a:ext uri="{FF2B5EF4-FFF2-40B4-BE49-F238E27FC236}">
                    <a16:creationId xmlns:a16="http://schemas.microsoft.com/office/drawing/2014/main" id="{45519C7F-04D3-40BC-95BF-F5D95A4553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450" y="5657885"/>
                <a:ext cx="101600" cy="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91E80E41-5F04-4C80-A1CA-DDF88AA57FC8}"/>
                </a:ext>
              </a:extLst>
            </p:cNvPr>
            <p:cNvGrpSpPr/>
            <p:nvPr/>
          </p:nvGrpSpPr>
          <p:grpSpPr>
            <a:xfrm rot="10800000">
              <a:off x="10278444" y="3038566"/>
              <a:ext cx="59356" cy="1498510"/>
              <a:chOff x="298450" y="4843780"/>
              <a:chExt cx="101600" cy="817880"/>
            </a:xfrm>
          </p:grpSpPr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FF0E1458-C135-4D63-BC2A-FB64D77757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341" y="4843780"/>
                <a:ext cx="0" cy="81788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38AFC381-740C-44E6-8E49-E5310D0759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450" y="4849030"/>
                <a:ext cx="101600" cy="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 165">
                <a:extLst>
                  <a:ext uri="{FF2B5EF4-FFF2-40B4-BE49-F238E27FC236}">
                    <a16:creationId xmlns:a16="http://schemas.microsoft.com/office/drawing/2014/main" id="{FE91D1A3-D829-40E3-A314-5E84A2F874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450" y="5657885"/>
                <a:ext cx="101600" cy="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5FD1C63-BF57-40A8-87B9-AD9403AEA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072"/>
          <a:stretch/>
        </p:blipFill>
        <p:spPr>
          <a:xfrm>
            <a:off x="5622955" y="2220994"/>
            <a:ext cx="2850727" cy="34505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A93E477-69CB-4B5E-A706-B2F027FA37FD}"/>
              </a:ext>
            </a:extLst>
          </p:cNvPr>
          <p:cNvSpPr txBox="1"/>
          <p:nvPr/>
        </p:nvSpPr>
        <p:spPr>
          <a:xfrm>
            <a:off x="5997241" y="1845902"/>
            <a:ext cx="2590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C45D4C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@181hsh</a:t>
            </a:r>
            <a:r>
              <a:rPr lang="ko-KR" altLang="en-US" sz="1600" b="1" dirty="0">
                <a:ln>
                  <a:solidFill>
                    <a:srgbClr val="379B41">
                      <a:alpha val="0"/>
                    </a:srgbClr>
                  </a:solidFill>
                </a:ln>
                <a:latin typeface="위메프" panose="020B0600000101010101" pitchFamily="50" charset="-127"/>
                <a:ea typeface="위메프" panose="020B0600000101010101" pitchFamily="50" charset="-127"/>
              </a:rPr>
              <a:t>님 사용 후기</a:t>
            </a:r>
          </a:p>
        </p:txBody>
      </p:sp>
      <p:pic>
        <p:nvPicPr>
          <p:cNvPr id="3088" name="Picture 16" descr="왜 예술가들은 인스타그램을 떠나는가? : 네이버 블로그">
            <a:extLst>
              <a:ext uri="{FF2B5EF4-FFF2-40B4-BE49-F238E27FC236}">
                <a16:creationId xmlns:a16="http://schemas.microsoft.com/office/drawing/2014/main" id="{7A518EEC-C111-404B-8D46-CC97AED86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21" y="1719076"/>
            <a:ext cx="388620" cy="38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FB14483-6B1A-408C-9142-D3E0B34F846A}"/>
              </a:ext>
            </a:extLst>
          </p:cNvPr>
          <p:cNvSpPr txBox="1"/>
          <p:nvPr/>
        </p:nvSpPr>
        <p:spPr>
          <a:xfrm>
            <a:off x="472130" y="2086382"/>
            <a:ext cx="151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마케팅 전략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DEB30F-341C-41BC-8A70-28CC49C217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04" b="26969"/>
          <a:stretch/>
        </p:blipFill>
        <p:spPr>
          <a:xfrm>
            <a:off x="8746697" y="2223889"/>
            <a:ext cx="2850728" cy="39630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90" name="Picture 18" descr="정보] 블로그 이웃새글 앱알림 설정 : 네이버 블로그">
            <a:extLst>
              <a:ext uri="{FF2B5EF4-FFF2-40B4-BE49-F238E27FC236}">
                <a16:creationId xmlns:a16="http://schemas.microsoft.com/office/drawing/2014/main" id="{44C6667F-8BCF-4B05-9B1E-C32DFC75E61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990" y="1714549"/>
            <a:ext cx="524790" cy="38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2EFEDD0-F908-4CA5-A535-B49D750CF57C}"/>
              </a:ext>
            </a:extLst>
          </p:cNvPr>
          <p:cNvSpPr txBox="1"/>
          <p:nvPr/>
        </p:nvSpPr>
        <p:spPr>
          <a:xfrm>
            <a:off x="9129061" y="1662504"/>
            <a:ext cx="2590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블로그 인플루언서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277BB53-4BB4-43CE-969E-4081B452E500}"/>
              </a:ext>
            </a:extLst>
          </p:cNvPr>
          <p:cNvSpPr txBox="1"/>
          <p:nvPr/>
        </p:nvSpPr>
        <p:spPr>
          <a:xfrm>
            <a:off x="9129061" y="1841139"/>
            <a:ext cx="2590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C45D4C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@</a:t>
            </a:r>
            <a:r>
              <a:rPr lang="ko-KR" altLang="en-US" sz="16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C45D4C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보경</a:t>
            </a:r>
            <a:r>
              <a:rPr lang="ko-KR" altLang="en-US" sz="1600" b="1" dirty="0">
                <a:ln>
                  <a:solidFill>
                    <a:srgbClr val="379B41">
                      <a:alpha val="0"/>
                    </a:srgbClr>
                  </a:solidFill>
                </a:ln>
                <a:latin typeface="위메프" panose="020B0600000101010101" pitchFamily="50" charset="-127"/>
                <a:ea typeface="위메프" panose="020B0600000101010101" pitchFamily="50" charset="-127"/>
              </a:rPr>
              <a:t>님 사용 후기</a:t>
            </a:r>
          </a:p>
        </p:txBody>
      </p:sp>
    </p:spTree>
    <p:extLst>
      <p:ext uri="{BB962C8B-B14F-4D97-AF65-F5344CB8AC3E}">
        <p14:creationId xmlns:p14="http://schemas.microsoft.com/office/powerpoint/2010/main" val="1038158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4" y="341403"/>
            <a:ext cx="859606" cy="892043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89474" y="472583"/>
            <a:ext cx="971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EDC6BD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0</a:t>
            </a:r>
            <a:r>
              <a:rPr lang="en-US" altLang="ko-KR" sz="2400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3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344E2B-ECB6-42C6-A944-EC894F9824B1}"/>
              </a:ext>
            </a:extLst>
          </p:cNvPr>
          <p:cNvSpPr/>
          <p:nvPr/>
        </p:nvSpPr>
        <p:spPr>
          <a:xfrm>
            <a:off x="954853" y="575460"/>
            <a:ext cx="4083313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체험단 이벤트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B38383-5B30-4655-A1F7-B8DEDDAF3F58}"/>
              </a:ext>
            </a:extLst>
          </p:cNvPr>
          <p:cNvSpPr/>
          <p:nvPr/>
        </p:nvSpPr>
        <p:spPr>
          <a:xfrm>
            <a:off x="968727" y="360937"/>
            <a:ext cx="248149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마케팅 전략  및 기대효과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A3C1F6-B535-4735-86EC-35F7450E9938}"/>
              </a:ext>
            </a:extLst>
          </p:cNvPr>
          <p:cNvSpPr txBox="1"/>
          <p:nvPr/>
        </p:nvSpPr>
        <p:spPr>
          <a:xfrm>
            <a:off x="630064" y="2434594"/>
            <a:ext cx="4271338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atinLnBrk="1">
              <a:lnSpc>
                <a:spcPct val="120000"/>
              </a:lnSpc>
              <a:defRPr sz="1200">
                <a:ln>
                  <a:solidFill>
                    <a:srgbClr val="C5E1CA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솔직한 리뷰를 얻기 위해 제품에 대한 후기를 제공해줄 체험단을 모집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체험단 이벤트는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‘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오더그레이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X ACE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계정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’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에 업로드 된 게시물 중 마음에 드는 하나를 선택하여 자신의 계정에 게시하는 방법 활용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그 중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명을 선정하여 제품 제공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50351F0-E1C0-4D07-A52A-80C29403257F}"/>
              </a:ext>
            </a:extLst>
          </p:cNvPr>
          <p:cNvGrpSpPr/>
          <p:nvPr/>
        </p:nvGrpSpPr>
        <p:grpSpPr>
          <a:xfrm>
            <a:off x="540043" y="2455031"/>
            <a:ext cx="4534246" cy="1536911"/>
            <a:chOff x="5803900" y="3038566"/>
            <a:chExt cx="4533900" cy="149851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3E9241D-BBC2-48B7-BA6C-E5D2CC7EF71C}"/>
                </a:ext>
              </a:extLst>
            </p:cNvPr>
            <p:cNvGrpSpPr/>
            <p:nvPr/>
          </p:nvGrpSpPr>
          <p:grpSpPr>
            <a:xfrm>
              <a:off x="5803900" y="3038566"/>
              <a:ext cx="59356" cy="1498510"/>
              <a:chOff x="298450" y="4843780"/>
              <a:chExt cx="101600" cy="817880"/>
            </a:xfrm>
          </p:grpSpPr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254E1924-1F5A-42D9-83A7-CEA378F8E9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340" y="4843780"/>
                <a:ext cx="0" cy="81788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0C50BF6D-625D-415F-97BE-634F67D712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450" y="4847995"/>
                <a:ext cx="101600" cy="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CFD2F154-9DB7-4F3C-9D0D-23F8ED6524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450" y="5657885"/>
                <a:ext cx="101600" cy="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61BD790-6C14-467F-B409-7BBCA09B8C7B}"/>
                </a:ext>
              </a:extLst>
            </p:cNvPr>
            <p:cNvGrpSpPr/>
            <p:nvPr/>
          </p:nvGrpSpPr>
          <p:grpSpPr>
            <a:xfrm rot="10800000">
              <a:off x="10278444" y="3038566"/>
              <a:ext cx="59356" cy="1498510"/>
              <a:chOff x="298450" y="4843780"/>
              <a:chExt cx="101600" cy="817880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13C1F94B-9CE4-4B46-BE55-6A409DC2DE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341" y="4843780"/>
                <a:ext cx="0" cy="81788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00EF62DA-8109-4F1F-9A92-3BCBB0A61A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450" y="4849030"/>
                <a:ext cx="101600" cy="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9EA07A5-05F3-49BA-A307-9ACD79688C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450" y="5657885"/>
                <a:ext cx="101600" cy="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DC22A08-FB02-482C-8D1E-D1929BE5185F}"/>
              </a:ext>
            </a:extLst>
          </p:cNvPr>
          <p:cNvSpPr txBox="1"/>
          <p:nvPr/>
        </p:nvSpPr>
        <p:spPr>
          <a:xfrm>
            <a:off x="441049" y="4214077"/>
            <a:ext cx="117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기대효과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B2E90E-80AF-479D-B2FF-AE7E08D414CB}"/>
              </a:ext>
            </a:extLst>
          </p:cNvPr>
          <p:cNvSpPr txBox="1"/>
          <p:nvPr/>
        </p:nvSpPr>
        <p:spPr>
          <a:xfrm>
            <a:off x="642063" y="4562289"/>
            <a:ext cx="4736797" cy="96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atinLnBrk="1">
              <a:lnSpc>
                <a:spcPct val="120000"/>
              </a:lnSpc>
              <a:defRPr sz="1200">
                <a:ln>
                  <a:solidFill>
                    <a:srgbClr val="C5E1CA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솔직한 리뷰를 통해 오더그레이의 장점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개선점 파악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체험단 지원 과정에서 참가자들의 게시물을 통해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다른 잠재적 소비자들에게도 제품 노출 가능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93C4A088-0A89-4A14-9B49-6EF95EF2B2FC}"/>
              </a:ext>
            </a:extLst>
          </p:cNvPr>
          <p:cNvGrpSpPr/>
          <p:nvPr/>
        </p:nvGrpSpPr>
        <p:grpSpPr>
          <a:xfrm>
            <a:off x="540043" y="4589997"/>
            <a:ext cx="4534246" cy="966418"/>
            <a:chOff x="5803900" y="3038566"/>
            <a:chExt cx="4533900" cy="1498510"/>
          </a:xfrm>
        </p:grpSpPr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FB9D8F82-674B-4B5A-BDBC-500B5F9A5B4E}"/>
                </a:ext>
              </a:extLst>
            </p:cNvPr>
            <p:cNvGrpSpPr/>
            <p:nvPr/>
          </p:nvGrpSpPr>
          <p:grpSpPr>
            <a:xfrm>
              <a:off x="5803900" y="3038566"/>
              <a:ext cx="59356" cy="1498510"/>
              <a:chOff x="298450" y="4843780"/>
              <a:chExt cx="101600" cy="817880"/>
            </a:xfrm>
          </p:grpSpPr>
          <p:cxnSp>
            <p:nvCxnSpPr>
              <p:cNvPr id="167" name="직선 연결선 166">
                <a:extLst>
                  <a:ext uri="{FF2B5EF4-FFF2-40B4-BE49-F238E27FC236}">
                    <a16:creationId xmlns:a16="http://schemas.microsoft.com/office/drawing/2014/main" id="{CEFC26D9-00A7-4448-8BF8-C3D7918DDE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340" y="4843780"/>
                <a:ext cx="0" cy="81788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>
                <a:extLst>
                  <a:ext uri="{FF2B5EF4-FFF2-40B4-BE49-F238E27FC236}">
                    <a16:creationId xmlns:a16="http://schemas.microsoft.com/office/drawing/2014/main" id="{722B6524-57BB-4622-8DA0-329C2A6C67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450" y="4847995"/>
                <a:ext cx="101600" cy="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 168">
                <a:extLst>
                  <a:ext uri="{FF2B5EF4-FFF2-40B4-BE49-F238E27FC236}">
                    <a16:creationId xmlns:a16="http://schemas.microsoft.com/office/drawing/2014/main" id="{45519C7F-04D3-40BC-95BF-F5D95A4553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450" y="5657885"/>
                <a:ext cx="101600" cy="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91E80E41-5F04-4C80-A1CA-DDF88AA57FC8}"/>
                </a:ext>
              </a:extLst>
            </p:cNvPr>
            <p:cNvGrpSpPr/>
            <p:nvPr/>
          </p:nvGrpSpPr>
          <p:grpSpPr>
            <a:xfrm rot="10800000">
              <a:off x="10278444" y="3038566"/>
              <a:ext cx="59356" cy="1498510"/>
              <a:chOff x="298450" y="4843780"/>
              <a:chExt cx="101600" cy="817880"/>
            </a:xfrm>
          </p:grpSpPr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FF0E1458-C135-4D63-BC2A-FB64D77757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341" y="4843780"/>
                <a:ext cx="0" cy="81788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38AFC381-740C-44E6-8E49-E5310D0759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450" y="4849030"/>
                <a:ext cx="101600" cy="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 165">
                <a:extLst>
                  <a:ext uri="{FF2B5EF4-FFF2-40B4-BE49-F238E27FC236}">
                    <a16:creationId xmlns:a16="http://schemas.microsoft.com/office/drawing/2014/main" id="{FE91D1A3-D829-40E3-A314-5E84A2F874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450" y="5657885"/>
                <a:ext cx="101600" cy="0"/>
              </a:xfrm>
              <a:prstGeom prst="line">
                <a:avLst/>
              </a:prstGeom>
              <a:ln w="222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CFB14483-6B1A-408C-9142-D3E0B34F846A}"/>
              </a:ext>
            </a:extLst>
          </p:cNvPr>
          <p:cNvSpPr txBox="1"/>
          <p:nvPr/>
        </p:nvSpPr>
        <p:spPr>
          <a:xfrm>
            <a:off x="429049" y="2086382"/>
            <a:ext cx="151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마케팅 전략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D1730D75-A473-4295-B911-AD67EFA86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918" y="1046493"/>
            <a:ext cx="2099040" cy="19764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8CED25B-A7DE-47A1-8981-E296C9085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893" y="2354420"/>
            <a:ext cx="2167639" cy="21674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8F9D1B49-41BE-45F0-B9BA-8C692CDDC2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8"/>
          <a:stretch/>
        </p:blipFill>
        <p:spPr>
          <a:xfrm>
            <a:off x="8922305" y="1046493"/>
            <a:ext cx="2693958" cy="39529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D382EFE-312C-49E4-B39F-98497BDE5B0C}"/>
              </a:ext>
            </a:extLst>
          </p:cNvPr>
          <p:cNvSpPr txBox="1"/>
          <p:nvPr/>
        </p:nvSpPr>
        <p:spPr>
          <a:xfrm>
            <a:off x="5542389" y="683093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C45D4C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체험단 모집 게시물</a:t>
            </a:r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0FCE3277-1846-45B1-B47D-AE126F4BC3EA}"/>
              </a:ext>
            </a:extLst>
          </p:cNvPr>
          <p:cNvSpPr/>
          <p:nvPr/>
        </p:nvSpPr>
        <p:spPr>
          <a:xfrm rot="10800000">
            <a:off x="5435794" y="769278"/>
            <a:ext cx="157070" cy="135405"/>
          </a:xfrm>
          <a:prstGeom prst="triangle">
            <a:avLst/>
          </a:prstGeom>
          <a:solidFill>
            <a:srgbClr val="C4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3B9992A-CF89-4A53-98B9-E5BA51D10493}"/>
              </a:ext>
            </a:extLst>
          </p:cNvPr>
          <p:cNvSpPr txBox="1"/>
          <p:nvPr/>
        </p:nvSpPr>
        <p:spPr>
          <a:xfrm>
            <a:off x="9028900" y="683093"/>
            <a:ext cx="2175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C45D4C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체험단 참여 하이라이트 제작</a:t>
            </a:r>
          </a:p>
        </p:txBody>
      </p:sp>
      <p:sp>
        <p:nvSpPr>
          <p:cNvPr id="61" name="이등변 삼각형 60">
            <a:extLst>
              <a:ext uri="{FF2B5EF4-FFF2-40B4-BE49-F238E27FC236}">
                <a16:creationId xmlns:a16="http://schemas.microsoft.com/office/drawing/2014/main" id="{90AF4B17-B7E9-4F74-A2EB-1FB5728B58ED}"/>
              </a:ext>
            </a:extLst>
          </p:cNvPr>
          <p:cNvSpPr/>
          <p:nvPr/>
        </p:nvSpPr>
        <p:spPr>
          <a:xfrm rot="10800000">
            <a:off x="8922305" y="769278"/>
            <a:ext cx="157070" cy="135405"/>
          </a:xfrm>
          <a:prstGeom prst="triangle">
            <a:avLst/>
          </a:prstGeom>
          <a:solidFill>
            <a:srgbClr val="C4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9CE8553-57FF-4670-B6C2-32B39586F50E}"/>
              </a:ext>
            </a:extLst>
          </p:cNvPr>
          <p:cNvSpPr txBox="1"/>
          <p:nvPr/>
        </p:nvSpPr>
        <p:spPr>
          <a:xfrm>
            <a:off x="5712511" y="4766082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C45D4C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체험단 후기</a:t>
            </a:r>
          </a:p>
        </p:txBody>
      </p:sp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426603F5-0F70-4D6C-B403-88036513B5A7}"/>
              </a:ext>
            </a:extLst>
          </p:cNvPr>
          <p:cNvSpPr/>
          <p:nvPr/>
        </p:nvSpPr>
        <p:spPr>
          <a:xfrm rot="10800000">
            <a:off x="5605916" y="4852267"/>
            <a:ext cx="157070" cy="135405"/>
          </a:xfrm>
          <a:prstGeom prst="triangle">
            <a:avLst/>
          </a:prstGeom>
          <a:solidFill>
            <a:srgbClr val="C4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D1C1740-B5E8-4C3B-80BD-29EF3B85C13A}"/>
              </a:ext>
            </a:extLst>
          </p:cNvPr>
          <p:cNvSpPr txBox="1"/>
          <p:nvPr/>
        </p:nvSpPr>
        <p:spPr>
          <a:xfrm>
            <a:off x="5712066" y="4985981"/>
            <a:ext cx="4736797" cy="287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atinLnBrk="1">
              <a:lnSpc>
                <a:spcPct val="120000"/>
              </a:lnSpc>
              <a:defRPr sz="1200">
                <a:ln>
                  <a:solidFill>
                    <a:srgbClr val="C5E1CA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지원자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18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명 중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5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명 선정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049A02-AB3A-4209-9E29-BE208EAD90C7}"/>
              </a:ext>
            </a:extLst>
          </p:cNvPr>
          <p:cNvSpPr/>
          <p:nvPr/>
        </p:nvSpPr>
        <p:spPr>
          <a:xfrm>
            <a:off x="5592864" y="5314936"/>
            <a:ext cx="6023399" cy="12482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F5E679A-0471-41C5-A31C-D062FA2426B4}"/>
              </a:ext>
            </a:extLst>
          </p:cNvPr>
          <p:cNvSpPr txBox="1"/>
          <p:nvPr/>
        </p:nvSpPr>
        <p:spPr>
          <a:xfrm>
            <a:off x="5647030" y="5293976"/>
            <a:ext cx="5969233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1200" b="1" dirty="0">
                <a:ln>
                  <a:solidFill>
                    <a:srgbClr val="379B41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@u_k92 </a:t>
            </a:r>
            <a:r>
              <a:rPr lang="ko-KR" altLang="en-US" sz="1200" b="1" dirty="0">
                <a:ln>
                  <a:solidFill>
                    <a:srgbClr val="379B41">
                      <a:alpha val="0"/>
                    </a:srgb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님의 후기</a:t>
            </a:r>
            <a:endParaRPr lang="en-US" altLang="ko-KR" sz="1200" b="1" dirty="0">
              <a:ln>
                <a:solidFill>
                  <a:srgbClr val="379B41">
                    <a:alpha val="0"/>
                  </a:srgb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저렴한 가격인데 구성품이 좋습니다</a:t>
            </a:r>
            <a:r>
              <a:rPr lang="en-US" altLang="ko-KR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! </a:t>
            </a:r>
            <a:r>
              <a:rPr lang="ko-KR" altLang="en-US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남성분들 스킨</a:t>
            </a:r>
            <a:r>
              <a:rPr lang="en-US" altLang="ko-KR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+</a:t>
            </a:r>
            <a:r>
              <a:rPr lang="ko-KR" altLang="en-US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로션 바르기 귀찮은 감이 있는데 이 제품은 </a:t>
            </a:r>
            <a:endParaRPr lang="en-US" altLang="ko-KR" sz="1200" b="1" dirty="0">
              <a:ln>
                <a:solidFill>
                  <a:srgbClr val="379B41">
                    <a:alpha val="0"/>
                  </a:srgbClr>
                </a:solidFill>
              </a:ln>
              <a:solidFill>
                <a:srgbClr val="222222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올인원이다 보니 </a:t>
            </a:r>
            <a:r>
              <a:rPr lang="ko-KR" altLang="en-US" sz="1200" b="1" dirty="0" err="1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귀찮은거</a:t>
            </a:r>
            <a:r>
              <a:rPr lang="ko-KR" altLang="en-US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싫어하는 저도 아침 저녁으로 꼭 바르고 다니네요</a:t>
            </a:r>
            <a:r>
              <a:rPr lang="en-US" altLang="ko-KR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~~ </a:t>
            </a:r>
            <a:r>
              <a:rPr lang="ko-KR" altLang="en-US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저렴한 가격이라 성능이 안 좋다고 생각하실 수도 있는데 수분 보습 너무 좋고 저녁에 바르고 자면 아침에 확실히 </a:t>
            </a:r>
            <a:r>
              <a:rPr lang="ko-KR" altLang="en-US" sz="1200" b="1" dirty="0" err="1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다르다는게</a:t>
            </a:r>
            <a:r>
              <a:rPr lang="ko-KR" altLang="en-US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보이네요</a:t>
            </a:r>
            <a:r>
              <a:rPr lang="en-US" altLang="ko-KR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~~ </a:t>
            </a:r>
            <a:r>
              <a:rPr lang="ko-KR" altLang="en-US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성분도 다 공개해서 믿고 쓸 수 있어요</a:t>
            </a:r>
            <a:r>
              <a:rPr lang="en-US" altLang="ko-KR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다 쓰고 재구매 하도록 </a:t>
            </a:r>
            <a:r>
              <a:rPr lang="ko-KR" altLang="en-US" sz="1200" b="1" dirty="0" err="1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할게요</a:t>
            </a:r>
            <a:r>
              <a:rPr lang="en-US" altLang="ko-KR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326292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1DF2645-5357-4FB3-94A2-C7E50034518F}"/>
              </a:ext>
            </a:extLst>
          </p:cNvPr>
          <p:cNvSpPr/>
          <p:nvPr/>
        </p:nvSpPr>
        <p:spPr>
          <a:xfrm>
            <a:off x="0" y="0"/>
            <a:ext cx="12191999" cy="44834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4" y="341403"/>
            <a:ext cx="859606" cy="892043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89474" y="472583"/>
            <a:ext cx="971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EDC6BD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0</a:t>
            </a:r>
            <a:r>
              <a:rPr lang="en-US" altLang="ko-KR" sz="2400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4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344E2B-ECB6-42C6-A944-EC894F9824B1}"/>
              </a:ext>
            </a:extLst>
          </p:cNvPr>
          <p:cNvSpPr/>
          <p:nvPr/>
        </p:nvSpPr>
        <p:spPr>
          <a:xfrm>
            <a:off x="954853" y="575460"/>
            <a:ext cx="559453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인스타그램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인플루언서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 마케팅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B38383-5B30-4655-A1F7-B8DEDDAF3F58}"/>
              </a:ext>
            </a:extLst>
          </p:cNvPr>
          <p:cNvSpPr/>
          <p:nvPr/>
        </p:nvSpPr>
        <p:spPr>
          <a:xfrm>
            <a:off x="968727" y="360937"/>
            <a:ext cx="248149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마케팅 결과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8FA462E-1528-478F-96F8-F9B0B8B88392}"/>
              </a:ext>
            </a:extLst>
          </p:cNvPr>
          <p:cNvGrpSpPr/>
          <p:nvPr/>
        </p:nvGrpSpPr>
        <p:grpSpPr>
          <a:xfrm>
            <a:off x="3981088" y="4700006"/>
            <a:ext cx="3820129" cy="1923649"/>
            <a:chOff x="3981088" y="4788906"/>
            <a:chExt cx="3820129" cy="192364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1B63B2B-07EE-4E07-83A2-C639BFCE4A7B}"/>
                </a:ext>
              </a:extLst>
            </p:cNvPr>
            <p:cNvSpPr txBox="1"/>
            <p:nvPr/>
          </p:nvSpPr>
          <p:spPr>
            <a:xfrm>
              <a:off x="4654200" y="6466334"/>
              <a:ext cx="31470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n>
                    <a:solidFill>
                      <a:srgbClr val="4AA35A">
                        <a:alpha val="0"/>
                      </a:srgb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위메프" panose="020B0600000101010101" pitchFamily="50" charset="-127"/>
                  <a:ea typeface="위메프" panose="020B0600000101010101" pitchFamily="50" charset="-127"/>
                </a:rPr>
                <a:t>- </a:t>
              </a:r>
              <a:r>
                <a:rPr lang="ko-KR" altLang="en-US" sz="1000" dirty="0">
                  <a:ln>
                    <a:solidFill>
                      <a:srgbClr val="4AA35A">
                        <a:alpha val="0"/>
                      </a:srgb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위메프" panose="020B0600000101010101" pitchFamily="50" charset="-127"/>
                  <a:ea typeface="위메프" panose="020B0600000101010101" pitchFamily="50" charset="-127"/>
                </a:rPr>
                <a:t>기간 </a:t>
              </a:r>
              <a:r>
                <a:rPr lang="en-US" altLang="ko-KR" sz="1000" dirty="0">
                  <a:ln>
                    <a:solidFill>
                      <a:srgbClr val="4AA35A">
                        <a:alpha val="0"/>
                      </a:srgb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위메프" panose="020B0600000101010101" pitchFamily="50" charset="-127"/>
                  <a:ea typeface="위메프" panose="020B0600000101010101" pitchFamily="50" charset="-127"/>
                </a:rPr>
                <a:t>: </a:t>
              </a:r>
              <a:r>
                <a:rPr lang="ko-KR" altLang="en-US" sz="1000" dirty="0">
                  <a:ln>
                    <a:solidFill>
                      <a:srgbClr val="4AA35A">
                        <a:alpha val="0"/>
                      </a:srgb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위메프" panose="020B0600000101010101" pitchFamily="50" charset="-127"/>
                  <a:ea typeface="위메프" panose="020B0600000101010101" pitchFamily="50" charset="-127"/>
                </a:rPr>
                <a:t>최근 </a:t>
              </a:r>
              <a:r>
                <a:rPr lang="en-US" altLang="ko-KR" sz="1000" dirty="0">
                  <a:ln>
                    <a:solidFill>
                      <a:srgbClr val="4AA35A">
                        <a:alpha val="0"/>
                      </a:srgb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위메프" panose="020B0600000101010101" pitchFamily="50" charset="-127"/>
                  <a:ea typeface="위메프" panose="020B0600000101010101" pitchFamily="50" charset="-127"/>
                </a:rPr>
                <a:t>30</a:t>
              </a:r>
              <a:r>
                <a:rPr lang="ko-KR" altLang="en-US" sz="1000" dirty="0">
                  <a:ln>
                    <a:solidFill>
                      <a:srgbClr val="4AA35A">
                        <a:alpha val="0"/>
                      </a:srgb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위메프" panose="020B0600000101010101" pitchFamily="50" charset="-127"/>
                  <a:ea typeface="위메프" panose="020B0600000101010101" pitchFamily="50" charset="-127"/>
                </a:rPr>
                <a:t>일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A44FAC2-5904-485C-B73D-C0C9140BDF2A}"/>
                </a:ext>
              </a:extLst>
            </p:cNvPr>
            <p:cNvGrpSpPr/>
            <p:nvPr/>
          </p:nvGrpSpPr>
          <p:grpSpPr>
            <a:xfrm>
              <a:off x="3981088" y="4788906"/>
              <a:ext cx="3688598" cy="1657040"/>
              <a:chOff x="3981088" y="4700006"/>
              <a:chExt cx="3688598" cy="1657040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2773C80-C029-475E-B660-7EFEA1B0E0C4}"/>
                  </a:ext>
                </a:extLst>
              </p:cNvPr>
              <p:cNvSpPr txBox="1"/>
              <p:nvPr/>
            </p:nvSpPr>
            <p:spPr>
              <a:xfrm>
                <a:off x="4514886" y="4700006"/>
                <a:ext cx="1179411" cy="269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50" dirty="0">
                    <a:solidFill>
                      <a:schemeClr val="bg1"/>
                    </a:solidFill>
                    <a:latin typeface="위메프OTF" panose="020B0600000101010101" pitchFamily="34" charset="-127"/>
                    <a:ea typeface="위메프OTF" panose="020B0600000101010101" pitchFamily="34" charset="-127"/>
                  </a:rPr>
                  <a:t>다른 계정 도달량</a:t>
                </a: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5272C27D-1FA2-43AC-8C9F-F1B483918F83}"/>
                  </a:ext>
                </a:extLst>
              </p:cNvPr>
              <p:cNvSpPr/>
              <p:nvPr/>
            </p:nvSpPr>
            <p:spPr>
              <a:xfrm>
                <a:off x="3981088" y="4959312"/>
                <a:ext cx="3688598" cy="271813"/>
              </a:xfrm>
              <a:prstGeom prst="rect">
                <a:avLst/>
              </a:prstGeom>
              <a:gradFill>
                <a:gsLst>
                  <a:gs pos="100000">
                    <a:srgbClr val="CC2E47"/>
                  </a:gs>
                  <a:gs pos="0">
                    <a:srgbClr val="FF405F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>
                  <a:latin typeface="위메프" panose="020B0600000101010101" pitchFamily="50" charset="-127"/>
                  <a:ea typeface="위메프" panose="020B0600000101010101" pitchFamily="50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2CFE29CD-0057-431F-9651-88A4CBE28AA8}"/>
                  </a:ext>
                </a:extLst>
              </p:cNvPr>
              <p:cNvSpPr/>
              <p:nvPr/>
            </p:nvSpPr>
            <p:spPr>
              <a:xfrm>
                <a:off x="3981088" y="5517104"/>
                <a:ext cx="2516617" cy="272940"/>
              </a:xfrm>
              <a:prstGeom prst="rect">
                <a:avLst/>
              </a:prstGeom>
              <a:gradFill>
                <a:gsLst>
                  <a:gs pos="99000">
                    <a:srgbClr val="CD4813"/>
                  </a:gs>
                  <a:gs pos="0">
                    <a:srgbClr val="FF5A1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 dirty="0">
                  <a:latin typeface="위메프" panose="020B0600000101010101" pitchFamily="50" charset="-127"/>
                  <a:ea typeface="위메프" panose="020B0600000101010101" pitchFamily="50" charset="-127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A0B9692-1C8D-4D12-95E2-B2C3F51A60B5}"/>
                  </a:ext>
                </a:extLst>
              </p:cNvPr>
              <p:cNvSpPr/>
              <p:nvPr/>
            </p:nvSpPr>
            <p:spPr>
              <a:xfrm>
                <a:off x="3981088" y="6083642"/>
                <a:ext cx="1713209" cy="272941"/>
              </a:xfrm>
              <a:prstGeom prst="rect">
                <a:avLst/>
              </a:prstGeom>
              <a:gradFill>
                <a:gsLst>
                  <a:gs pos="100000">
                    <a:srgbClr val="CA802B"/>
                  </a:gs>
                  <a:gs pos="0">
                    <a:srgbClr val="FF9F34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15">
                  <a:latin typeface="위메프" panose="020B0600000101010101" pitchFamily="50" charset="-127"/>
                  <a:ea typeface="위메프" panose="020B0600000101010101" pitchFamily="50" charset="-127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CCC88E5-D0FA-4CB4-84C7-474848E3EC00}"/>
                  </a:ext>
                </a:extLst>
              </p:cNvPr>
              <p:cNvSpPr txBox="1"/>
              <p:nvPr/>
            </p:nvSpPr>
            <p:spPr>
              <a:xfrm>
                <a:off x="6833756" y="4954976"/>
                <a:ext cx="7151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ln>
                      <a:solidFill>
                        <a:srgbClr val="379B41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위메프" panose="020B0600000101010101" pitchFamily="50" charset="-127"/>
                    <a:ea typeface="위메프" panose="020B0600000101010101" pitchFamily="50" charset="-127"/>
                  </a:rPr>
                  <a:t>8849</a:t>
                </a:r>
                <a:r>
                  <a:rPr lang="ko-KR" altLang="en-US" sz="1200" b="1" dirty="0">
                    <a:ln>
                      <a:solidFill>
                        <a:srgbClr val="379B41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위메프" panose="020B0600000101010101" pitchFamily="50" charset="-127"/>
                    <a:ea typeface="위메프" panose="020B0600000101010101" pitchFamily="50" charset="-127"/>
                  </a:rPr>
                  <a:t>개</a:t>
                </a:r>
                <a:endParaRPr lang="en-US" altLang="ko-KR" sz="1200" b="1" dirty="0">
                  <a:ln>
                    <a:solidFill>
                      <a:srgbClr val="379B4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위메프" panose="020B0600000101010101" pitchFamily="50" charset="-127"/>
                  <a:ea typeface="위메프" panose="020B0600000101010101" pitchFamily="50" charset="-127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EE9D5BA-5C94-4C16-97DA-720111D58F24}"/>
                  </a:ext>
                </a:extLst>
              </p:cNvPr>
              <p:cNvSpPr txBox="1"/>
              <p:nvPr/>
            </p:nvSpPr>
            <p:spPr>
              <a:xfrm>
                <a:off x="5708734" y="5514687"/>
                <a:ext cx="7768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ln>
                      <a:solidFill>
                        <a:srgbClr val="379B41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위메프" panose="020B0600000101010101" pitchFamily="50" charset="-127"/>
                    <a:ea typeface="위메프" panose="020B0600000101010101" pitchFamily="50" charset="-127"/>
                  </a:rPr>
                  <a:t>749</a:t>
                </a:r>
                <a:r>
                  <a:rPr lang="ko-KR" altLang="en-US" sz="1200" b="1" dirty="0">
                    <a:ln>
                      <a:solidFill>
                        <a:srgbClr val="379B41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위메프" panose="020B0600000101010101" pitchFamily="50" charset="-127"/>
                    <a:ea typeface="위메프" panose="020B0600000101010101" pitchFamily="50" charset="-127"/>
                  </a:rPr>
                  <a:t>개</a:t>
                </a:r>
                <a:endParaRPr lang="en-US" altLang="ko-KR" sz="1200" b="1" dirty="0">
                  <a:ln>
                    <a:solidFill>
                      <a:srgbClr val="379B4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위메프" panose="020B0600000101010101" pitchFamily="50" charset="-127"/>
                  <a:ea typeface="위메프" panose="020B0600000101010101" pitchFamily="50" charset="-127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0CD5E0C-EAFC-48F8-B2D7-59F9ECAF2D01}"/>
                  </a:ext>
                </a:extLst>
              </p:cNvPr>
              <p:cNvSpPr txBox="1"/>
              <p:nvPr/>
            </p:nvSpPr>
            <p:spPr>
              <a:xfrm>
                <a:off x="5041293" y="6080047"/>
                <a:ext cx="6584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ln>
                      <a:solidFill>
                        <a:srgbClr val="379B41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위메프" panose="020B0600000101010101" pitchFamily="50" charset="-127"/>
                    <a:ea typeface="위메프" panose="020B0600000101010101" pitchFamily="50" charset="-127"/>
                  </a:rPr>
                  <a:t>70</a:t>
                </a:r>
                <a:r>
                  <a:rPr lang="ko-KR" altLang="en-US" sz="1200" b="1" dirty="0">
                    <a:ln>
                      <a:solidFill>
                        <a:srgbClr val="379B41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위메프" panose="020B0600000101010101" pitchFamily="50" charset="-127"/>
                    <a:ea typeface="위메프" panose="020B0600000101010101" pitchFamily="50" charset="-127"/>
                  </a:rPr>
                  <a:t>명</a:t>
                </a:r>
                <a:endParaRPr lang="en-US" altLang="ko-KR" sz="1200" b="1" dirty="0">
                  <a:ln>
                    <a:solidFill>
                      <a:srgbClr val="379B4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위메프" panose="020B0600000101010101" pitchFamily="50" charset="-127"/>
                  <a:ea typeface="위메프" panose="020B0600000101010101" pitchFamily="50" charset="-127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3204940-C715-4202-AD7F-224403F317C8}"/>
                  </a:ext>
                </a:extLst>
              </p:cNvPr>
              <p:cNvSpPr txBox="1"/>
              <p:nvPr/>
            </p:nvSpPr>
            <p:spPr>
              <a:xfrm>
                <a:off x="4514886" y="5258862"/>
                <a:ext cx="1179411" cy="269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50" dirty="0">
                    <a:solidFill>
                      <a:schemeClr val="bg1"/>
                    </a:solidFill>
                    <a:latin typeface="위메프OTF" panose="020B0600000101010101" pitchFamily="34" charset="-127"/>
                    <a:ea typeface="위메프OTF" panose="020B0600000101010101" pitchFamily="34" charset="-127"/>
                  </a:rPr>
                  <a:t>컨텐츠 활동 반응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2A05991-EC2F-482E-B82A-FBF6B80F2675}"/>
                  </a:ext>
                </a:extLst>
              </p:cNvPr>
              <p:cNvSpPr txBox="1"/>
              <p:nvPr/>
            </p:nvSpPr>
            <p:spPr>
              <a:xfrm>
                <a:off x="4514886" y="5832327"/>
                <a:ext cx="1179411" cy="269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50" dirty="0">
                    <a:solidFill>
                      <a:schemeClr val="bg1"/>
                    </a:solidFill>
                    <a:latin typeface="위메프OTF" panose="020B0600000101010101" pitchFamily="34" charset="-127"/>
                    <a:ea typeface="위메프OTF" panose="020B0600000101010101" pitchFamily="34" charset="-127"/>
                  </a:rPr>
                  <a:t>팔로워</a:t>
                </a:r>
              </a:p>
            </p:txBody>
          </p:sp>
        </p:grpSp>
      </p:grp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CB9F75D1-D8D9-4715-AC8D-426B9196F9BA}"/>
              </a:ext>
            </a:extLst>
          </p:cNvPr>
          <p:cNvSpPr/>
          <p:nvPr/>
        </p:nvSpPr>
        <p:spPr>
          <a:xfrm>
            <a:off x="8348853" y="4611181"/>
            <a:ext cx="3474720" cy="59861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71B354F-89EB-4860-85D4-E2830FEE4B1C}"/>
              </a:ext>
            </a:extLst>
          </p:cNvPr>
          <p:cNvSpPr txBox="1"/>
          <p:nvPr/>
        </p:nvSpPr>
        <p:spPr>
          <a:xfrm>
            <a:off x="8376222" y="4595383"/>
            <a:ext cx="336607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SNS </a:t>
            </a:r>
            <a:r>
              <a:rPr lang="ko-KR" altLang="en-US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게시물을 보고 제품을 구매 </a:t>
            </a:r>
            <a:r>
              <a:rPr lang="en-US" altLang="ko-KR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… </a:t>
            </a:r>
            <a:r>
              <a:rPr lang="ko-KR" altLang="en-US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성분에 대한 간결한 요약</a:t>
            </a:r>
            <a:r>
              <a:rPr lang="en-US" altLang="ko-KR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! </a:t>
            </a:r>
            <a:r>
              <a:rPr lang="ko-KR" altLang="en-US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너무 만족스러운 제품입니다</a:t>
            </a:r>
            <a:r>
              <a:rPr lang="en-US" altLang="ko-KR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  <a:endParaRPr lang="ko-KR" altLang="en-US" sz="1200" b="1" dirty="0">
              <a:ln>
                <a:solidFill>
                  <a:srgbClr val="379B41">
                    <a:alpha val="0"/>
                  </a:srgbClr>
                </a:solidFill>
              </a:ln>
              <a:solidFill>
                <a:srgbClr val="222222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355D54C1-D057-4D72-96E1-AE392E680D6D}"/>
              </a:ext>
            </a:extLst>
          </p:cNvPr>
          <p:cNvSpPr/>
          <p:nvPr/>
        </p:nvSpPr>
        <p:spPr>
          <a:xfrm>
            <a:off x="8003235" y="4656765"/>
            <a:ext cx="274498" cy="274498"/>
          </a:xfrm>
          <a:prstGeom prst="ellipse">
            <a:avLst/>
          </a:prstGeom>
          <a:solidFill>
            <a:srgbClr val="A2B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97ED5AEF-17B7-4D2E-BE21-079E9A1A3D16}"/>
              </a:ext>
            </a:extLst>
          </p:cNvPr>
          <p:cNvSpPr/>
          <p:nvPr/>
        </p:nvSpPr>
        <p:spPr>
          <a:xfrm>
            <a:off x="8348853" y="5353366"/>
            <a:ext cx="3474720" cy="59861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9EDBC77-D9A5-4A1F-B368-DE359DC18C86}"/>
              </a:ext>
            </a:extLst>
          </p:cNvPr>
          <p:cNvSpPr txBox="1"/>
          <p:nvPr/>
        </p:nvSpPr>
        <p:spPr>
          <a:xfrm>
            <a:off x="8376222" y="5337568"/>
            <a:ext cx="336607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인스타그램을 통해 접하게 되었습니다</a:t>
            </a:r>
            <a:r>
              <a:rPr lang="en-US" altLang="ko-KR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… </a:t>
            </a:r>
            <a:r>
              <a:rPr lang="ko-KR" altLang="en-US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부담 없이  사용했어요</a:t>
            </a:r>
            <a:r>
              <a:rPr lang="en-US" altLang="ko-KR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 </a:t>
            </a:r>
            <a:r>
              <a:rPr lang="ko-KR" altLang="en-US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재구매의사 충분히 있습니다</a:t>
            </a:r>
            <a:r>
              <a:rPr lang="en-US" altLang="ko-KR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 </a:t>
            </a:r>
            <a:endParaRPr lang="ko-KR" altLang="en-US" sz="1200" b="1" dirty="0">
              <a:ln>
                <a:solidFill>
                  <a:srgbClr val="379B41">
                    <a:alpha val="0"/>
                  </a:srgbClr>
                </a:solidFill>
              </a:ln>
              <a:solidFill>
                <a:srgbClr val="222222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9C21F64D-C50D-42AB-9C48-4363C845F107}"/>
              </a:ext>
            </a:extLst>
          </p:cNvPr>
          <p:cNvSpPr/>
          <p:nvPr/>
        </p:nvSpPr>
        <p:spPr>
          <a:xfrm>
            <a:off x="8348853" y="6116518"/>
            <a:ext cx="3474720" cy="59861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3DB2AEA-629D-496E-B56F-5C765A214F3E}"/>
              </a:ext>
            </a:extLst>
          </p:cNvPr>
          <p:cNvSpPr txBox="1"/>
          <p:nvPr/>
        </p:nvSpPr>
        <p:spPr>
          <a:xfrm>
            <a:off x="8376222" y="6100720"/>
            <a:ext cx="336607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ACE </a:t>
            </a:r>
            <a:r>
              <a:rPr lang="ko-KR" altLang="en-US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인스타 게시물을 보면서 피부가 민감한 아버지에게 꼭 필요한 제품 같아서 구매하게 됐어요</a:t>
            </a:r>
            <a:r>
              <a:rPr lang="en-US" altLang="ko-KR" sz="12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222222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!</a:t>
            </a:r>
            <a:endParaRPr lang="ko-KR" altLang="en-US" sz="1200" b="1" dirty="0">
              <a:ln>
                <a:solidFill>
                  <a:srgbClr val="379B41">
                    <a:alpha val="0"/>
                  </a:srgbClr>
                </a:solidFill>
              </a:ln>
              <a:solidFill>
                <a:srgbClr val="222222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000BAA12-0CF8-4444-AD7A-CA260271FEA4}"/>
              </a:ext>
            </a:extLst>
          </p:cNvPr>
          <p:cNvSpPr/>
          <p:nvPr/>
        </p:nvSpPr>
        <p:spPr>
          <a:xfrm>
            <a:off x="8003235" y="6162102"/>
            <a:ext cx="274498" cy="274498"/>
          </a:xfrm>
          <a:prstGeom prst="ellipse">
            <a:avLst/>
          </a:prstGeom>
          <a:solidFill>
            <a:srgbClr val="E59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그래픽 118">
            <a:extLst>
              <a:ext uri="{FF2B5EF4-FFF2-40B4-BE49-F238E27FC236}">
                <a16:creationId xmlns:a16="http://schemas.microsoft.com/office/drawing/2014/main" id="{E6675508-E91C-44CA-8CED-CB4D0A0F2D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46894" y="6197932"/>
            <a:ext cx="194912" cy="194912"/>
          </a:xfrm>
          <a:prstGeom prst="rect">
            <a:avLst/>
          </a:prstGeom>
          <a:effectLst>
            <a:outerShdw blurRad="381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67659AD9-EA72-46E4-95B5-229FA0AC3DD1}"/>
              </a:ext>
            </a:extLst>
          </p:cNvPr>
          <p:cNvSpPr txBox="1"/>
          <p:nvPr/>
        </p:nvSpPr>
        <p:spPr>
          <a:xfrm>
            <a:off x="11135466" y="4909390"/>
            <a:ext cx="688107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9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7dla</a:t>
            </a:r>
            <a:r>
              <a:rPr lang="ko-KR" altLang="en-US" sz="9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****</a:t>
            </a:r>
            <a:endParaRPr lang="ko-KR" altLang="en-US" sz="1400" b="1" dirty="0">
              <a:ln>
                <a:solidFill>
                  <a:srgbClr val="379B41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BE78ADF-5FD6-4233-8DA0-B219568E6F42}"/>
              </a:ext>
            </a:extLst>
          </p:cNvPr>
          <p:cNvSpPr txBox="1"/>
          <p:nvPr/>
        </p:nvSpPr>
        <p:spPr>
          <a:xfrm>
            <a:off x="11135466" y="5643340"/>
            <a:ext cx="688107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900" b="1" dirty="0" err="1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dbfl</a:t>
            </a:r>
            <a:r>
              <a:rPr lang="ko-KR" altLang="en-US" sz="9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****</a:t>
            </a:r>
            <a:endParaRPr lang="ko-KR" altLang="en-US" sz="1400" b="1" dirty="0">
              <a:ln>
                <a:solidFill>
                  <a:srgbClr val="379B41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7330B96-A959-4D13-9A09-F5353EECD7DE}"/>
              </a:ext>
            </a:extLst>
          </p:cNvPr>
          <p:cNvSpPr txBox="1"/>
          <p:nvPr/>
        </p:nvSpPr>
        <p:spPr>
          <a:xfrm>
            <a:off x="11176106" y="6419269"/>
            <a:ext cx="688107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9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jte4</a:t>
            </a:r>
            <a:r>
              <a:rPr lang="ko-KR" altLang="en-US" sz="9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****</a:t>
            </a:r>
            <a:endParaRPr lang="ko-KR" altLang="en-US" sz="1400" b="1" dirty="0">
              <a:ln>
                <a:solidFill>
                  <a:srgbClr val="379B41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84247B-B772-4C3C-9315-992FC257D789}"/>
              </a:ext>
            </a:extLst>
          </p:cNvPr>
          <p:cNvGrpSpPr/>
          <p:nvPr/>
        </p:nvGrpSpPr>
        <p:grpSpPr>
          <a:xfrm>
            <a:off x="7630718" y="1625686"/>
            <a:ext cx="3946547" cy="2514918"/>
            <a:chOff x="8262991" y="1210514"/>
            <a:chExt cx="3813340" cy="23342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8A4107D-F25C-425B-9721-8BD34E54E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161"/>
            <a:stretch/>
          </p:blipFill>
          <p:spPr>
            <a:xfrm>
              <a:off x="8262991" y="2109280"/>
              <a:ext cx="3813339" cy="143552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9A83DD8-CFC5-417D-B98C-C12A028B3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62992" y="1210514"/>
              <a:ext cx="3813339" cy="1053143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DBA9353-34F5-4DBC-A494-164E3605DE5F}"/>
              </a:ext>
            </a:extLst>
          </p:cNvPr>
          <p:cNvGrpSpPr/>
          <p:nvPr/>
        </p:nvGrpSpPr>
        <p:grpSpPr>
          <a:xfrm>
            <a:off x="4824501" y="1624126"/>
            <a:ext cx="2400039" cy="2516478"/>
            <a:chOff x="4137437" y="2153932"/>
            <a:chExt cx="3168763" cy="33208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20CD372-962E-4BE2-8F76-7F4656D11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74461" b="14540"/>
            <a:stretch/>
          </p:blipFill>
          <p:spPr>
            <a:xfrm>
              <a:off x="4137437" y="4720454"/>
              <a:ext cx="3168763" cy="754346"/>
            </a:xfrm>
            <a:prstGeom prst="rect">
              <a:avLst/>
            </a:prstGeom>
          </p:spPr>
        </p:pic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FCFA9A09-D08D-4A22-BBCD-05708CAFA9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965" b="84009"/>
            <a:stretch/>
          </p:blipFill>
          <p:spPr>
            <a:xfrm>
              <a:off x="4137437" y="2153932"/>
              <a:ext cx="3168763" cy="344675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18F92332-16C8-4482-8B20-25B0E01B31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9974" b="37012"/>
            <a:stretch/>
          </p:blipFill>
          <p:spPr>
            <a:xfrm>
              <a:off x="4137437" y="2476338"/>
              <a:ext cx="3168763" cy="2264084"/>
            </a:xfrm>
            <a:prstGeom prst="rect">
              <a:avLst/>
            </a:prstGeom>
          </p:spPr>
        </p:pic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F7BE6B99-9EE1-4170-B7DE-8C91D4518F12}"/>
              </a:ext>
            </a:extLst>
          </p:cNvPr>
          <p:cNvSpPr txBox="1"/>
          <p:nvPr/>
        </p:nvSpPr>
        <p:spPr>
          <a:xfrm>
            <a:off x="4922132" y="1280257"/>
            <a:ext cx="1927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C45D4C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인플루언서</a:t>
            </a:r>
            <a:r>
              <a:rPr lang="ko-KR" altLang="en-US" sz="14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C45D4C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</a:t>
            </a:r>
            <a:r>
              <a:rPr lang="en-US" altLang="ko-KR" sz="14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C45D4C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x </a:t>
            </a:r>
            <a:r>
              <a:rPr lang="ko-KR" altLang="en-US" sz="14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C45D4C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인스타그램</a:t>
            </a:r>
          </a:p>
        </p:txBody>
      </p:sp>
      <p:sp>
        <p:nvSpPr>
          <p:cNvPr id="137" name="이등변 삼각형 136">
            <a:extLst>
              <a:ext uri="{FF2B5EF4-FFF2-40B4-BE49-F238E27FC236}">
                <a16:creationId xmlns:a16="http://schemas.microsoft.com/office/drawing/2014/main" id="{E6BC4686-A04A-49BA-8F44-8E66F02298E1}"/>
              </a:ext>
            </a:extLst>
          </p:cNvPr>
          <p:cNvSpPr/>
          <p:nvPr/>
        </p:nvSpPr>
        <p:spPr>
          <a:xfrm rot="10800000">
            <a:off x="4815537" y="1366442"/>
            <a:ext cx="157070" cy="135405"/>
          </a:xfrm>
          <a:prstGeom prst="triangle">
            <a:avLst/>
          </a:prstGeom>
          <a:solidFill>
            <a:srgbClr val="C4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3965EC2-A180-4020-BDDB-17043DB99EDD}"/>
              </a:ext>
            </a:extLst>
          </p:cNvPr>
          <p:cNvSpPr txBox="1"/>
          <p:nvPr/>
        </p:nvSpPr>
        <p:spPr>
          <a:xfrm>
            <a:off x="7739104" y="1280257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C45D4C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인플루언서</a:t>
            </a:r>
            <a:r>
              <a:rPr lang="ko-KR" altLang="en-US" sz="14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C45D4C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</a:t>
            </a:r>
            <a:r>
              <a:rPr lang="en-US" altLang="ko-KR" sz="14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C45D4C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X </a:t>
            </a:r>
            <a:r>
              <a:rPr lang="ko-KR" altLang="en-US" sz="1400" b="1" dirty="0">
                <a:ln>
                  <a:solidFill>
                    <a:srgbClr val="379B41">
                      <a:alpha val="0"/>
                    </a:srgbClr>
                  </a:solidFill>
                </a:ln>
                <a:solidFill>
                  <a:srgbClr val="C45D4C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네이버 블로그</a:t>
            </a:r>
          </a:p>
        </p:txBody>
      </p:sp>
      <p:sp>
        <p:nvSpPr>
          <p:cNvPr id="139" name="이등변 삼각형 138">
            <a:extLst>
              <a:ext uri="{FF2B5EF4-FFF2-40B4-BE49-F238E27FC236}">
                <a16:creationId xmlns:a16="http://schemas.microsoft.com/office/drawing/2014/main" id="{89BFA7B7-C3CC-4954-9ABA-8F92F4AD7035}"/>
              </a:ext>
            </a:extLst>
          </p:cNvPr>
          <p:cNvSpPr/>
          <p:nvPr/>
        </p:nvSpPr>
        <p:spPr>
          <a:xfrm rot="10800000">
            <a:off x="7619809" y="1366442"/>
            <a:ext cx="157070" cy="135405"/>
          </a:xfrm>
          <a:prstGeom prst="triangle">
            <a:avLst/>
          </a:prstGeom>
          <a:solidFill>
            <a:srgbClr val="C4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391EFC76-4550-465A-83F4-BAE0178FE1C1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 flipV="1">
            <a:off x="8054722" y="4710263"/>
            <a:ext cx="162000" cy="162000"/>
          </a:xfrm>
          <a:prstGeom prst="rect">
            <a:avLst/>
          </a:prstGeom>
          <a:effectLst>
            <a:outerShdw blurRad="381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id="{0F2D0DC7-3D52-4F7A-B12C-60E0C3A60726}"/>
              </a:ext>
            </a:extLst>
          </p:cNvPr>
          <p:cNvSpPr/>
          <p:nvPr/>
        </p:nvSpPr>
        <p:spPr>
          <a:xfrm>
            <a:off x="8003235" y="5397217"/>
            <a:ext cx="274498" cy="274498"/>
          </a:xfrm>
          <a:prstGeom prst="ellipse">
            <a:avLst/>
          </a:prstGeom>
          <a:solidFill>
            <a:srgbClr val="A2B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래픽 60">
            <a:extLst>
              <a:ext uri="{FF2B5EF4-FFF2-40B4-BE49-F238E27FC236}">
                <a16:creationId xmlns:a16="http://schemas.microsoft.com/office/drawing/2014/main" id="{31403BCA-EB63-4BA7-9B73-AF08482A1040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 flipV="1">
            <a:off x="8054722" y="5450715"/>
            <a:ext cx="162000" cy="162000"/>
          </a:xfrm>
          <a:prstGeom prst="rect">
            <a:avLst/>
          </a:prstGeom>
          <a:effectLst>
            <a:outerShdw blurRad="38100" sx="102000" sy="102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3E815CB-92C4-49CE-8333-18D1CC5A16D6}"/>
              </a:ext>
            </a:extLst>
          </p:cNvPr>
          <p:cNvGrpSpPr/>
          <p:nvPr/>
        </p:nvGrpSpPr>
        <p:grpSpPr>
          <a:xfrm>
            <a:off x="589195" y="2392785"/>
            <a:ext cx="3544966" cy="4484835"/>
            <a:chOff x="898134" y="2216746"/>
            <a:chExt cx="3668606" cy="464125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01CB36F-EE1B-44D0-B4D7-36AF7CDC6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39060"/>
            <a:stretch/>
          </p:blipFill>
          <p:spPr>
            <a:xfrm>
              <a:off x="1055337" y="2435773"/>
              <a:ext cx="3352991" cy="4422228"/>
            </a:xfrm>
            <a:prstGeom prst="rect">
              <a:avLst/>
            </a:prstGeom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DB9AE7DB-B58D-4261-BA9E-3991C276C5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920"/>
            <a:stretch/>
          </p:blipFill>
          <p:spPr bwMode="auto">
            <a:xfrm>
              <a:off x="898134" y="2216746"/>
              <a:ext cx="3668606" cy="464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37008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자유형 66"/>
          <p:cNvSpPr/>
          <p:nvPr/>
        </p:nvSpPr>
        <p:spPr>
          <a:xfrm>
            <a:off x="776732" y="527597"/>
            <a:ext cx="11019063" cy="5823713"/>
          </a:xfrm>
          <a:custGeom>
            <a:avLst/>
            <a:gdLst>
              <a:gd name="connsiteX0" fmla="*/ 2356742 w 11019063"/>
              <a:gd name="connsiteY0" fmla="*/ 5645913 h 5823713"/>
              <a:gd name="connsiteX1" fmla="*/ 2445642 w 11019063"/>
              <a:gd name="connsiteY1" fmla="*/ 5734813 h 5823713"/>
              <a:gd name="connsiteX2" fmla="*/ 2356742 w 11019063"/>
              <a:gd name="connsiteY2" fmla="*/ 5823713 h 5823713"/>
              <a:gd name="connsiteX3" fmla="*/ 2267842 w 11019063"/>
              <a:gd name="connsiteY3" fmla="*/ 5734813 h 5823713"/>
              <a:gd name="connsiteX4" fmla="*/ 2356742 w 11019063"/>
              <a:gd name="connsiteY4" fmla="*/ 5645913 h 5823713"/>
              <a:gd name="connsiteX5" fmla="*/ 234949 w 11019063"/>
              <a:gd name="connsiteY5" fmla="*/ 5538630 h 5823713"/>
              <a:gd name="connsiteX6" fmla="*/ 292098 w 11019063"/>
              <a:gd name="connsiteY6" fmla="*/ 5595780 h 5823713"/>
              <a:gd name="connsiteX7" fmla="*/ 234949 w 11019063"/>
              <a:gd name="connsiteY7" fmla="*/ 5652930 h 5823713"/>
              <a:gd name="connsiteX8" fmla="*/ 177799 w 11019063"/>
              <a:gd name="connsiteY8" fmla="*/ 5595780 h 5823713"/>
              <a:gd name="connsiteX9" fmla="*/ 234949 w 11019063"/>
              <a:gd name="connsiteY9" fmla="*/ 5538630 h 5823713"/>
              <a:gd name="connsiteX10" fmla="*/ 9709946 w 11019063"/>
              <a:gd name="connsiteY10" fmla="*/ 5424330 h 5823713"/>
              <a:gd name="connsiteX11" fmla="*/ 9767096 w 11019063"/>
              <a:gd name="connsiteY11" fmla="*/ 5481480 h 5823713"/>
              <a:gd name="connsiteX12" fmla="*/ 9709946 w 11019063"/>
              <a:gd name="connsiteY12" fmla="*/ 5538630 h 5823713"/>
              <a:gd name="connsiteX13" fmla="*/ 9652796 w 11019063"/>
              <a:gd name="connsiteY13" fmla="*/ 5481480 h 5823713"/>
              <a:gd name="connsiteX14" fmla="*/ 9709946 w 11019063"/>
              <a:gd name="connsiteY14" fmla="*/ 5424330 h 5823713"/>
              <a:gd name="connsiteX15" fmla="*/ 1536699 w 11019063"/>
              <a:gd name="connsiteY15" fmla="*/ 5025129 h 5823713"/>
              <a:gd name="connsiteX16" fmla="*/ 1625599 w 11019063"/>
              <a:gd name="connsiteY16" fmla="*/ 5114029 h 5823713"/>
              <a:gd name="connsiteX17" fmla="*/ 1536699 w 11019063"/>
              <a:gd name="connsiteY17" fmla="*/ 5202929 h 5823713"/>
              <a:gd name="connsiteX18" fmla="*/ 1447799 w 11019063"/>
              <a:gd name="connsiteY18" fmla="*/ 5114029 h 5823713"/>
              <a:gd name="connsiteX19" fmla="*/ 1536699 w 11019063"/>
              <a:gd name="connsiteY19" fmla="*/ 5025129 h 5823713"/>
              <a:gd name="connsiteX20" fmla="*/ 10695213 w 11019063"/>
              <a:gd name="connsiteY20" fmla="*/ 4967979 h 5823713"/>
              <a:gd name="connsiteX21" fmla="*/ 10752363 w 11019063"/>
              <a:gd name="connsiteY21" fmla="*/ 5025129 h 5823713"/>
              <a:gd name="connsiteX22" fmla="*/ 10695213 w 11019063"/>
              <a:gd name="connsiteY22" fmla="*/ 5082279 h 5823713"/>
              <a:gd name="connsiteX23" fmla="*/ 10638063 w 11019063"/>
              <a:gd name="connsiteY23" fmla="*/ 5025129 h 5823713"/>
              <a:gd name="connsiteX24" fmla="*/ 10695213 w 11019063"/>
              <a:gd name="connsiteY24" fmla="*/ 4967979 h 5823713"/>
              <a:gd name="connsiteX25" fmla="*/ 561989 w 11019063"/>
              <a:gd name="connsiteY25" fmla="*/ 4157228 h 5823713"/>
              <a:gd name="connsiteX26" fmla="*/ 650889 w 11019063"/>
              <a:gd name="connsiteY26" fmla="*/ 4246128 h 5823713"/>
              <a:gd name="connsiteX27" fmla="*/ 561989 w 11019063"/>
              <a:gd name="connsiteY27" fmla="*/ 4335028 h 5823713"/>
              <a:gd name="connsiteX28" fmla="*/ 473089 w 11019063"/>
              <a:gd name="connsiteY28" fmla="*/ 4246128 h 5823713"/>
              <a:gd name="connsiteX29" fmla="*/ 561989 w 11019063"/>
              <a:gd name="connsiteY29" fmla="*/ 4157228 h 5823713"/>
              <a:gd name="connsiteX30" fmla="*/ 6188195 w 11019063"/>
              <a:gd name="connsiteY30" fmla="*/ 4068328 h 5823713"/>
              <a:gd name="connsiteX31" fmla="*/ 8677395 w 11019063"/>
              <a:gd name="connsiteY31" fmla="*/ 4068328 h 5823713"/>
              <a:gd name="connsiteX32" fmla="*/ 8766295 w 11019063"/>
              <a:gd name="connsiteY32" fmla="*/ 4157228 h 5823713"/>
              <a:gd name="connsiteX33" fmla="*/ 8677395 w 11019063"/>
              <a:gd name="connsiteY33" fmla="*/ 4246128 h 5823713"/>
              <a:gd name="connsiteX34" fmla="*/ 6188195 w 11019063"/>
              <a:gd name="connsiteY34" fmla="*/ 4246128 h 5823713"/>
              <a:gd name="connsiteX35" fmla="*/ 6099295 w 11019063"/>
              <a:gd name="connsiteY35" fmla="*/ 4157228 h 5823713"/>
              <a:gd name="connsiteX36" fmla="*/ 6188195 w 11019063"/>
              <a:gd name="connsiteY36" fmla="*/ 4068328 h 5823713"/>
              <a:gd name="connsiteX37" fmla="*/ 6891298 w 11019063"/>
              <a:gd name="connsiteY37" fmla="*/ 3816219 h 5823713"/>
              <a:gd name="connsiteX38" fmla="*/ 9380498 w 11019063"/>
              <a:gd name="connsiteY38" fmla="*/ 3816219 h 5823713"/>
              <a:gd name="connsiteX39" fmla="*/ 9469398 w 11019063"/>
              <a:gd name="connsiteY39" fmla="*/ 3905119 h 5823713"/>
              <a:gd name="connsiteX40" fmla="*/ 9380498 w 11019063"/>
              <a:gd name="connsiteY40" fmla="*/ 3994019 h 5823713"/>
              <a:gd name="connsiteX41" fmla="*/ 6891298 w 11019063"/>
              <a:gd name="connsiteY41" fmla="*/ 3994019 h 5823713"/>
              <a:gd name="connsiteX42" fmla="*/ 6802398 w 11019063"/>
              <a:gd name="connsiteY42" fmla="*/ 3905119 h 5823713"/>
              <a:gd name="connsiteX43" fmla="*/ 6891298 w 11019063"/>
              <a:gd name="connsiteY43" fmla="*/ 3816219 h 5823713"/>
              <a:gd name="connsiteX44" fmla="*/ 1562347 w 11019063"/>
              <a:gd name="connsiteY44" fmla="*/ 3745333 h 5823713"/>
              <a:gd name="connsiteX45" fmla="*/ 1651247 w 11019063"/>
              <a:gd name="connsiteY45" fmla="*/ 3834233 h 5823713"/>
              <a:gd name="connsiteX46" fmla="*/ 1562347 w 11019063"/>
              <a:gd name="connsiteY46" fmla="*/ 3923133 h 5823713"/>
              <a:gd name="connsiteX47" fmla="*/ 1473447 w 11019063"/>
              <a:gd name="connsiteY47" fmla="*/ 3834233 h 5823713"/>
              <a:gd name="connsiteX48" fmla="*/ 1562347 w 11019063"/>
              <a:gd name="connsiteY48" fmla="*/ 3745333 h 5823713"/>
              <a:gd name="connsiteX49" fmla="*/ 7384089 w 11019063"/>
              <a:gd name="connsiteY49" fmla="*/ 3566681 h 5823713"/>
              <a:gd name="connsiteX50" fmla="*/ 9873289 w 11019063"/>
              <a:gd name="connsiteY50" fmla="*/ 3566681 h 5823713"/>
              <a:gd name="connsiteX51" fmla="*/ 9962189 w 11019063"/>
              <a:gd name="connsiteY51" fmla="*/ 3655581 h 5823713"/>
              <a:gd name="connsiteX52" fmla="*/ 9873289 w 11019063"/>
              <a:gd name="connsiteY52" fmla="*/ 3744481 h 5823713"/>
              <a:gd name="connsiteX53" fmla="*/ 7384089 w 11019063"/>
              <a:gd name="connsiteY53" fmla="*/ 3744481 h 5823713"/>
              <a:gd name="connsiteX54" fmla="*/ 7295189 w 11019063"/>
              <a:gd name="connsiteY54" fmla="*/ 3655581 h 5823713"/>
              <a:gd name="connsiteX55" fmla="*/ 7384089 w 11019063"/>
              <a:gd name="connsiteY55" fmla="*/ 3566681 h 5823713"/>
              <a:gd name="connsiteX56" fmla="*/ 10354090 w 11019063"/>
              <a:gd name="connsiteY56" fmla="*/ 3542055 h 5823713"/>
              <a:gd name="connsiteX57" fmla="*/ 10442990 w 11019063"/>
              <a:gd name="connsiteY57" fmla="*/ 3630955 h 5823713"/>
              <a:gd name="connsiteX58" fmla="*/ 10354090 w 11019063"/>
              <a:gd name="connsiteY58" fmla="*/ 3719855 h 5823713"/>
              <a:gd name="connsiteX59" fmla="*/ 10265190 w 11019063"/>
              <a:gd name="connsiteY59" fmla="*/ 3630955 h 5823713"/>
              <a:gd name="connsiteX60" fmla="*/ 10354090 w 11019063"/>
              <a:gd name="connsiteY60" fmla="*/ 3542055 h 5823713"/>
              <a:gd name="connsiteX61" fmla="*/ 9574453 w 11019063"/>
              <a:gd name="connsiteY61" fmla="*/ 2573562 h 5823713"/>
              <a:gd name="connsiteX62" fmla="*/ 9663353 w 11019063"/>
              <a:gd name="connsiteY62" fmla="*/ 2662462 h 5823713"/>
              <a:gd name="connsiteX63" fmla="*/ 9574453 w 11019063"/>
              <a:gd name="connsiteY63" fmla="*/ 2751362 h 5823713"/>
              <a:gd name="connsiteX64" fmla="*/ 9485553 w 11019063"/>
              <a:gd name="connsiteY64" fmla="*/ 2662462 h 5823713"/>
              <a:gd name="connsiteX65" fmla="*/ 9574453 w 11019063"/>
              <a:gd name="connsiteY65" fmla="*/ 2573562 h 5823713"/>
              <a:gd name="connsiteX66" fmla="*/ 2207293 w 11019063"/>
              <a:gd name="connsiteY66" fmla="*/ 2445368 h 5823713"/>
              <a:gd name="connsiteX67" fmla="*/ 4696488 w 11019063"/>
              <a:gd name="connsiteY67" fmla="*/ 2445368 h 5823713"/>
              <a:gd name="connsiteX68" fmla="*/ 4785388 w 11019063"/>
              <a:gd name="connsiteY68" fmla="*/ 2534267 h 5823713"/>
              <a:gd name="connsiteX69" fmla="*/ 4696488 w 11019063"/>
              <a:gd name="connsiteY69" fmla="*/ 2623167 h 5823713"/>
              <a:gd name="connsiteX70" fmla="*/ 2207293 w 11019063"/>
              <a:gd name="connsiteY70" fmla="*/ 2623167 h 5823713"/>
              <a:gd name="connsiteX71" fmla="*/ 2118393 w 11019063"/>
              <a:gd name="connsiteY71" fmla="*/ 2534267 h 5823713"/>
              <a:gd name="connsiteX72" fmla="*/ 2207293 w 11019063"/>
              <a:gd name="connsiteY72" fmla="*/ 2445368 h 5823713"/>
              <a:gd name="connsiteX73" fmla="*/ 1868267 w 11019063"/>
              <a:gd name="connsiteY73" fmla="*/ 2445368 h 5823713"/>
              <a:gd name="connsiteX74" fmla="*/ 1957168 w 11019063"/>
              <a:gd name="connsiteY74" fmla="*/ 2534267 h 5823713"/>
              <a:gd name="connsiteX75" fmla="*/ 1868267 w 11019063"/>
              <a:gd name="connsiteY75" fmla="*/ 2623167 h 5823713"/>
              <a:gd name="connsiteX76" fmla="*/ 1779368 w 11019063"/>
              <a:gd name="connsiteY76" fmla="*/ 2534267 h 5823713"/>
              <a:gd name="connsiteX77" fmla="*/ 1868267 w 11019063"/>
              <a:gd name="connsiteY77" fmla="*/ 2445368 h 5823713"/>
              <a:gd name="connsiteX78" fmla="*/ 966253 w 11019063"/>
              <a:gd name="connsiteY78" fmla="*/ 2166424 h 5823713"/>
              <a:gd name="connsiteX79" fmla="*/ 1055153 w 11019063"/>
              <a:gd name="connsiteY79" fmla="*/ 2255324 h 5823713"/>
              <a:gd name="connsiteX80" fmla="*/ 966253 w 11019063"/>
              <a:gd name="connsiteY80" fmla="*/ 2344224 h 5823713"/>
              <a:gd name="connsiteX81" fmla="*/ 877353 w 11019063"/>
              <a:gd name="connsiteY81" fmla="*/ 2255324 h 5823713"/>
              <a:gd name="connsiteX82" fmla="*/ 966253 w 11019063"/>
              <a:gd name="connsiteY82" fmla="*/ 2166424 h 5823713"/>
              <a:gd name="connsiteX83" fmla="*/ 1241970 w 11019063"/>
              <a:gd name="connsiteY83" fmla="*/ 2158186 h 5823713"/>
              <a:gd name="connsiteX84" fmla="*/ 3731167 w 11019063"/>
              <a:gd name="connsiteY84" fmla="*/ 2158186 h 5823713"/>
              <a:gd name="connsiteX85" fmla="*/ 3820067 w 11019063"/>
              <a:gd name="connsiteY85" fmla="*/ 2247086 h 5823713"/>
              <a:gd name="connsiteX86" fmla="*/ 3731167 w 11019063"/>
              <a:gd name="connsiteY86" fmla="*/ 2335987 h 5823713"/>
              <a:gd name="connsiteX87" fmla="*/ 1241970 w 11019063"/>
              <a:gd name="connsiteY87" fmla="*/ 2335987 h 5823713"/>
              <a:gd name="connsiteX88" fmla="*/ 1153071 w 11019063"/>
              <a:gd name="connsiteY88" fmla="*/ 2247086 h 5823713"/>
              <a:gd name="connsiteX89" fmla="*/ 1241970 w 11019063"/>
              <a:gd name="connsiteY89" fmla="*/ 2158186 h 5823713"/>
              <a:gd name="connsiteX90" fmla="*/ 381000 w 11019063"/>
              <a:gd name="connsiteY90" fmla="*/ 1916886 h 5823713"/>
              <a:gd name="connsiteX91" fmla="*/ 2870201 w 11019063"/>
              <a:gd name="connsiteY91" fmla="*/ 1916886 h 5823713"/>
              <a:gd name="connsiteX92" fmla="*/ 2959101 w 11019063"/>
              <a:gd name="connsiteY92" fmla="*/ 2005786 h 5823713"/>
              <a:gd name="connsiteX93" fmla="*/ 2870201 w 11019063"/>
              <a:gd name="connsiteY93" fmla="*/ 2094686 h 5823713"/>
              <a:gd name="connsiteX94" fmla="*/ 381000 w 11019063"/>
              <a:gd name="connsiteY94" fmla="*/ 2094686 h 5823713"/>
              <a:gd name="connsiteX95" fmla="*/ 292100 w 11019063"/>
              <a:gd name="connsiteY95" fmla="*/ 2005786 h 5823713"/>
              <a:gd name="connsiteX96" fmla="*/ 381000 w 11019063"/>
              <a:gd name="connsiteY96" fmla="*/ 1916886 h 5823713"/>
              <a:gd name="connsiteX97" fmla="*/ 88900 w 11019063"/>
              <a:gd name="connsiteY97" fmla="*/ 1916886 h 5823713"/>
              <a:gd name="connsiteX98" fmla="*/ 177800 w 11019063"/>
              <a:gd name="connsiteY98" fmla="*/ 2005786 h 5823713"/>
              <a:gd name="connsiteX99" fmla="*/ 88900 w 11019063"/>
              <a:gd name="connsiteY99" fmla="*/ 2094686 h 5823713"/>
              <a:gd name="connsiteX100" fmla="*/ 0 w 11019063"/>
              <a:gd name="connsiteY100" fmla="*/ 2005786 h 5823713"/>
              <a:gd name="connsiteX101" fmla="*/ 88900 w 11019063"/>
              <a:gd name="connsiteY101" fmla="*/ 1916886 h 5823713"/>
              <a:gd name="connsiteX102" fmla="*/ 873791 w 11019063"/>
              <a:gd name="connsiteY102" fmla="*/ 1667348 h 5823713"/>
              <a:gd name="connsiteX103" fmla="*/ 3362993 w 11019063"/>
              <a:gd name="connsiteY103" fmla="*/ 1667348 h 5823713"/>
              <a:gd name="connsiteX104" fmla="*/ 3451888 w 11019063"/>
              <a:gd name="connsiteY104" fmla="*/ 1756248 h 5823713"/>
              <a:gd name="connsiteX105" fmla="*/ 3362993 w 11019063"/>
              <a:gd name="connsiteY105" fmla="*/ 1845148 h 5823713"/>
              <a:gd name="connsiteX106" fmla="*/ 873791 w 11019063"/>
              <a:gd name="connsiteY106" fmla="*/ 1845148 h 5823713"/>
              <a:gd name="connsiteX107" fmla="*/ 784891 w 11019063"/>
              <a:gd name="connsiteY107" fmla="*/ 1756248 h 5823713"/>
              <a:gd name="connsiteX108" fmla="*/ 873791 w 11019063"/>
              <a:gd name="connsiteY108" fmla="*/ 1667348 h 5823713"/>
              <a:gd name="connsiteX109" fmla="*/ 2077355 w 11019063"/>
              <a:gd name="connsiteY109" fmla="*/ 1395206 h 5823713"/>
              <a:gd name="connsiteX110" fmla="*/ 4566551 w 11019063"/>
              <a:gd name="connsiteY110" fmla="*/ 1395206 h 5823713"/>
              <a:gd name="connsiteX111" fmla="*/ 4655451 w 11019063"/>
              <a:gd name="connsiteY111" fmla="*/ 1484107 h 5823713"/>
              <a:gd name="connsiteX112" fmla="*/ 4566551 w 11019063"/>
              <a:gd name="connsiteY112" fmla="*/ 1573005 h 5823713"/>
              <a:gd name="connsiteX113" fmla="*/ 2077355 w 11019063"/>
              <a:gd name="connsiteY113" fmla="*/ 1573005 h 5823713"/>
              <a:gd name="connsiteX114" fmla="*/ 1988455 w 11019063"/>
              <a:gd name="connsiteY114" fmla="*/ 1484107 h 5823713"/>
              <a:gd name="connsiteX115" fmla="*/ 2077355 w 11019063"/>
              <a:gd name="connsiteY115" fmla="*/ 1395206 h 5823713"/>
              <a:gd name="connsiteX116" fmla="*/ 1779969 w 11019063"/>
              <a:gd name="connsiteY116" fmla="*/ 1395206 h 5823713"/>
              <a:gd name="connsiteX117" fmla="*/ 1868869 w 11019063"/>
              <a:gd name="connsiteY117" fmla="*/ 1484107 h 5823713"/>
              <a:gd name="connsiteX118" fmla="*/ 1779969 w 11019063"/>
              <a:gd name="connsiteY118" fmla="*/ 1573005 h 5823713"/>
              <a:gd name="connsiteX119" fmla="*/ 1691069 w 11019063"/>
              <a:gd name="connsiteY119" fmla="*/ 1484107 h 5823713"/>
              <a:gd name="connsiteX120" fmla="*/ 1779969 w 11019063"/>
              <a:gd name="connsiteY120" fmla="*/ 1395206 h 5823713"/>
              <a:gd name="connsiteX121" fmla="*/ 9893971 w 11019063"/>
              <a:gd name="connsiteY121" fmla="*/ 1385347 h 5823713"/>
              <a:gd name="connsiteX122" fmla="*/ 9982871 w 11019063"/>
              <a:gd name="connsiteY122" fmla="*/ 1474247 h 5823713"/>
              <a:gd name="connsiteX123" fmla="*/ 9893971 w 11019063"/>
              <a:gd name="connsiteY123" fmla="*/ 1563147 h 5823713"/>
              <a:gd name="connsiteX124" fmla="*/ 9805071 w 11019063"/>
              <a:gd name="connsiteY124" fmla="*/ 1474247 h 5823713"/>
              <a:gd name="connsiteX125" fmla="*/ 9893971 w 11019063"/>
              <a:gd name="connsiteY125" fmla="*/ 1385347 h 5823713"/>
              <a:gd name="connsiteX126" fmla="*/ 10930163 w 11019063"/>
              <a:gd name="connsiteY126" fmla="*/ 1153210 h 5823713"/>
              <a:gd name="connsiteX127" fmla="*/ 11019063 w 11019063"/>
              <a:gd name="connsiteY127" fmla="*/ 1242110 h 5823713"/>
              <a:gd name="connsiteX128" fmla="*/ 10930163 w 11019063"/>
              <a:gd name="connsiteY128" fmla="*/ 1331010 h 5823713"/>
              <a:gd name="connsiteX129" fmla="*/ 10841263 w 11019063"/>
              <a:gd name="connsiteY129" fmla="*/ 1242110 h 5823713"/>
              <a:gd name="connsiteX130" fmla="*/ 10930163 w 11019063"/>
              <a:gd name="connsiteY130" fmla="*/ 1153210 h 5823713"/>
              <a:gd name="connsiteX131" fmla="*/ 8919261 w 11019063"/>
              <a:gd name="connsiteY131" fmla="*/ 517446 h 5823713"/>
              <a:gd name="connsiteX132" fmla="*/ 9008161 w 11019063"/>
              <a:gd name="connsiteY132" fmla="*/ 606346 h 5823713"/>
              <a:gd name="connsiteX133" fmla="*/ 8919261 w 11019063"/>
              <a:gd name="connsiteY133" fmla="*/ 695246 h 5823713"/>
              <a:gd name="connsiteX134" fmla="*/ 8830361 w 11019063"/>
              <a:gd name="connsiteY134" fmla="*/ 606346 h 5823713"/>
              <a:gd name="connsiteX135" fmla="*/ 8919261 w 11019063"/>
              <a:gd name="connsiteY135" fmla="*/ 517446 h 5823713"/>
              <a:gd name="connsiteX136" fmla="*/ 739789 w 11019063"/>
              <a:gd name="connsiteY136" fmla="*/ 127970 h 5823713"/>
              <a:gd name="connsiteX137" fmla="*/ 828689 w 11019063"/>
              <a:gd name="connsiteY137" fmla="*/ 216870 h 5823713"/>
              <a:gd name="connsiteX138" fmla="*/ 739789 w 11019063"/>
              <a:gd name="connsiteY138" fmla="*/ 305770 h 5823713"/>
              <a:gd name="connsiteX139" fmla="*/ 650889 w 11019063"/>
              <a:gd name="connsiteY139" fmla="*/ 216870 h 5823713"/>
              <a:gd name="connsiteX140" fmla="*/ 739789 w 11019063"/>
              <a:gd name="connsiteY140" fmla="*/ 127970 h 5823713"/>
              <a:gd name="connsiteX141" fmla="*/ 9919619 w 11019063"/>
              <a:gd name="connsiteY141" fmla="*/ 105550 h 5823713"/>
              <a:gd name="connsiteX142" fmla="*/ 10008519 w 11019063"/>
              <a:gd name="connsiteY142" fmla="*/ 194450 h 5823713"/>
              <a:gd name="connsiteX143" fmla="*/ 9919619 w 11019063"/>
              <a:gd name="connsiteY143" fmla="*/ 283351 h 5823713"/>
              <a:gd name="connsiteX144" fmla="*/ 9830719 w 11019063"/>
              <a:gd name="connsiteY144" fmla="*/ 194450 h 5823713"/>
              <a:gd name="connsiteX145" fmla="*/ 9919619 w 11019063"/>
              <a:gd name="connsiteY145" fmla="*/ 105550 h 5823713"/>
              <a:gd name="connsiteX146" fmla="*/ 2959100 w 11019063"/>
              <a:gd name="connsiteY146" fmla="*/ 0 h 5823713"/>
              <a:gd name="connsiteX147" fmla="*/ 3047999 w 11019063"/>
              <a:gd name="connsiteY147" fmla="*/ 88900 h 5823713"/>
              <a:gd name="connsiteX148" fmla="*/ 2959100 w 11019063"/>
              <a:gd name="connsiteY148" fmla="*/ 177800 h 5823713"/>
              <a:gd name="connsiteX149" fmla="*/ 2870200 w 11019063"/>
              <a:gd name="connsiteY149" fmla="*/ 88900 h 5823713"/>
              <a:gd name="connsiteX150" fmla="*/ 2959100 w 11019063"/>
              <a:gd name="connsiteY150" fmla="*/ 0 h 582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11019063" h="5823713">
                <a:moveTo>
                  <a:pt x="2356742" y="5645913"/>
                </a:moveTo>
                <a:cubicBezTo>
                  <a:pt x="2405840" y="5645913"/>
                  <a:pt x="2445642" y="5685715"/>
                  <a:pt x="2445642" y="5734813"/>
                </a:cubicBezTo>
                <a:cubicBezTo>
                  <a:pt x="2445642" y="5783911"/>
                  <a:pt x="2405840" y="5823713"/>
                  <a:pt x="2356742" y="5823713"/>
                </a:cubicBezTo>
                <a:cubicBezTo>
                  <a:pt x="2307644" y="5823713"/>
                  <a:pt x="2267842" y="5783911"/>
                  <a:pt x="2267842" y="5734813"/>
                </a:cubicBezTo>
                <a:cubicBezTo>
                  <a:pt x="2267842" y="5685715"/>
                  <a:pt x="2307644" y="5645913"/>
                  <a:pt x="2356742" y="5645913"/>
                </a:cubicBezTo>
                <a:close/>
                <a:moveTo>
                  <a:pt x="234949" y="5538630"/>
                </a:moveTo>
                <a:cubicBezTo>
                  <a:pt x="266512" y="5538630"/>
                  <a:pt x="292098" y="5564217"/>
                  <a:pt x="292098" y="5595780"/>
                </a:cubicBezTo>
                <a:cubicBezTo>
                  <a:pt x="292098" y="5627343"/>
                  <a:pt x="266512" y="5652930"/>
                  <a:pt x="234949" y="5652930"/>
                </a:cubicBezTo>
                <a:cubicBezTo>
                  <a:pt x="203386" y="5652930"/>
                  <a:pt x="177799" y="5627343"/>
                  <a:pt x="177799" y="5595780"/>
                </a:cubicBezTo>
                <a:cubicBezTo>
                  <a:pt x="177799" y="5564217"/>
                  <a:pt x="203386" y="5538630"/>
                  <a:pt x="234949" y="5538630"/>
                </a:cubicBezTo>
                <a:close/>
                <a:moveTo>
                  <a:pt x="9709946" y="5424330"/>
                </a:moveTo>
                <a:cubicBezTo>
                  <a:pt x="9741509" y="5424330"/>
                  <a:pt x="9767096" y="5449917"/>
                  <a:pt x="9767096" y="5481480"/>
                </a:cubicBezTo>
                <a:cubicBezTo>
                  <a:pt x="9767096" y="5513043"/>
                  <a:pt x="9741509" y="5538630"/>
                  <a:pt x="9709946" y="5538630"/>
                </a:cubicBezTo>
                <a:cubicBezTo>
                  <a:pt x="9678383" y="5538630"/>
                  <a:pt x="9652796" y="5513043"/>
                  <a:pt x="9652796" y="5481480"/>
                </a:cubicBezTo>
                <a:cubicBezTo>
                  <a:pt x="9652796" y="5449917"/>
                  <a:pt x="9678383" y="5424330"/>
                  <a:pt x="9709946" y="5424330"/>
                </a:cubicBezTo>
                <a:close/>
                <a:moveTo>
                  <a:pt x="1536699" y="5025129"/>
                </a:moveTo>
                <a:cubicBezTo>
                  <a:pt x="1585797" y="5025129"/>
                  <a:pt x="1625599" y="5064931"/>
                  <a:pt x="1625599" y="5114029"/>
                </a:cubicBezTo>
                <a:cubicBezTo>
                  <a:pt x="1625599" y="5163127"/>
                  <a:pt x="1585797" y="5202929"/>
                  <a:pt x="1536699" y="5202929"/>
                </a:cubicBezTo>
                <a:cubicBezTo>
                  <a:pt x="1487601" y="5202929"/>
                  <a:pt x="1447799" y="5163127"/>
                  <a:pt x="1447799" y="5114029"/>
                </a:cubicBezTo>
                <a:cubicBezTo>
                  <a:pt x="1447799" y="5064931"/>
                  <a:pt x="1487601" y="5025129"/>
                  <a:pt x="1536699" y="5025129"/>
                </a:cubicBezTo>
                <a:close/>
                <a:moveTo>
                  <a:pt x="10695213" y="4967979"/>
                </a:moveTo>
                <a:cubicBezTo>
                  <a:pt x="10726776" y="4967979"/>
                  <a:pt x="10752363" y="4993566"/>
                  <a:pt x="10752363" y="5025129"/>
                </a:cubicBezTo>
                <a:cubicBezTo>
                  <a:pt x="10752363" y="5056692"/>
                  <a:pt x="10726776" y="5082279"/>
                  <a:pt x="10695213" y="5082279"/>
                </a:cubicBezTo>
                <a:cubicBezTo>
                  <a:pt x="10663650" y="5082279"/>
                  <a:pt x="10638063" y="5056692"/>
                  <a:pt x="10638063" y="5025129"/>
                </a:cubicBezTo>
                <a:cubicBezTo>
                  <a:pt x="10638063" y="4993566"/>
                  <a:pt x="10663650" y="4967979"/>
                  <a:pt x="10695213" y="4967979"/>
                </a:cubicBezTo>
                <a:close/>
                <a:moveTo>
                  <a:pt x="561989" y="4157228"/>
                </a:moveTo>
                <a:cubicBezTo>
                  <a:pt x="611087" y="4157228"/>
                  <a:pt x="650889" y="4197030"/>
                  <a:pt x="650889" y="4246128"/>
                </a:cubicBezTo>
                <a:cubicBezTo>
                  <a:pt x="650889" y="4295226"/>
                  <a:pt x="611087" y="4335028"/>
                  <a:pt x="561989" y="4335028"/>
                </a:cubicBezTo>
                <a:cubicBezTo>
                  <a:pt x="512892" y="4335028"/>
                  <a:pt x="473089" y="4295226"/>
                  <a:pt x="473089" y="4246128"/>
                </a:cubicBezTo>
                <a:cubicBezTo>
                  <a:pt x="473089" y="4197030"/>
                  <a:pt x="512892" y="4157228"/>
                  <a:pt x="561989" y="4157228"/>
                </a:cubicBezTo>
                <a:close/>
                <a:moveTo>
                  <a:pt x="6188195" y="4068328"/>
                </a:moveTo>
                <a:lnTo>
                  <a:pt x="8677395" y="4068328"/>
                </a:lnTo>
                <a:cubicBezTo>
                  <a:pt x="8726493" y="4068328"/>
                  <a:pt x="8766295" y="4108130"/>
                  <a:pt x="8766295" y="4157228"/>
                </a:cubicBezTo>
                <a:cubicBezTo>
                  <a:pt x="8766295" y="4206326"/>
                  <a:pt x="8726493" y="4246128"/>
                  <a:pt x="8677395" y="4246128"/>
                </a:cubicBezTo>
                <a:lnTo>
                  <a:pt x="6188195" y="4246128"/>
                </a:lnTo>
                <a:cubicBezTo>
                  <a:pt x="6139097" y="4246128"/>
                  <a:pt x="6099295" y="4206326"/>
                  <a:pt x="6099295" y="4157228"/>
                </a:cubicBezTo>
                <a:cubicBezTo>
                  <a:pt x="6099295" y="4108130"/>
                  <a:pt x="6139097" y="4068328"/>
                  <a:pt x="6188195" y="4068328"/>
                </a:cubicBezTo>
                <a:close/>
                <a:moveTo>
                  <a:pt x="6891298" y="3816219"/>
                </a:moveTo>
                <a:lnTo>
                  <a:pt x="9380498" y="3816219"/>
                </a:lnTo>
                <a:cubicBezTo>
                  <a:pt x="9429596" y="3816219"/>
                  <a:pt x="9469398" y="3856021"/>
                  <a:pt x="9469398" y="3905119"/>
                </a:cubicBezTo>
                <a:cubicBezTo>
                  <a:pt x="9469398" y="3954217"/>
                  <a:pt x="9429596" y="3994019"/>
                  <a:pt x="9380498" y="3994019"/>
                </a:cubicBezTo>
                <a:lnTo>
                  <a:pt x="6891298" y="3994019"/>
                </a:lnTo>
                <a:cubicBezTo>
                  <a:pt x="6842200" y="3994019"/>
                  <a:pt x="6802398" y="3954217"/>
                  <a:pt x="6802398" y="3905119"/>
                </a:cubicBezTo>
                <a:cubicBezTo>
                  <a:pt x="6802398" y="3856021"/>
                  <a:pt x="6842200" y="3816219"/>
                  <a:pt x="6891298" y="3816219"/>
                </a:cubicBezTo>
                <a:close/>
                <a:moveTo>
                  <a:pt x="1562347" y="3745333"/>
                </a:moveTo>
                <a:cubicBezTo>
                  <a:pt x="1611445" y="3745333"/>
                  <a:pt x="1651247" y="3785135"/>
                  <a:pt x="1651247" y="3834233"/>
                </a:cubicBezTo>
                <a:cubicBezTo>
                  <a:pt x="1651247" y="3883331"/>
                  <a:pt x="1611445" y="3923133"/>
                  <a:pt x="1562347" y="3923133"/>
                </a:cubicBezTo>
                <a:cubicBezTo>
                  <a:pt x="1513249" y="3923133"/>
                  <a:pt x="1473447" y="3883331"/>
                  <a:pt x="1473447" y="3834233"/>
                </a:cubicBezTo>
                <a:cubicBezTo>
                  <a:pt x="1473447" y="3785135"/>
                  <a:pt x="1513249" y="3745333"/>
                  <a:pt x="1562347" y="3745333"/>
                </a:cubicBezTo>
                <a:close/>
                <a:moveTo>
                  <a:pt x="7384089" y="3566681"/>
                </a:moveTo>
                <a:lnTo>
                  <a:pt x="9873289" y="3566681"/>
                </a:lnTo>
                <a:cubicBezTo>
                  <a:pt x="9922387" y="3566681"/>
                  <a:pt x="9962189" y="3606483"/>
                  <a:pt x="9962189" y="3655581"/>
                </a:cubicBezTo>
                <a:cubicBezTo>
                  <a:pt x="9962189" y="3704679"/>
                  <a:pt x="9922387" y="3744481"/>
                  <a:pt x="9873289" y="3744481"/>
                </a:cubicBezTo>
                <a:lnTo>
                  <a:pt x="7384089" y="3744481"/>
                </a:lnTo>
                <a:cubicBezTo>
                  <a:pt x="7334991" y="3744481"/>
                  <a:pt x="7295189" y="3704679"/>
                  <a:pt x="7295189" y="3655581"/>
                </a:cubicBezTo>
                <a:cubicBezTo>
                  <a:pt x="7295189" y="3606483"/>
                  <a:pt x="7334991" y="3566681"/>
                  <a:pt x="7384089" y="3566681"/>
                </a:cubicBezTo>
                <a:close/>
                <a:moveTo>
                  <a:pt x="10354090" y="3542055"/>
                </a:moveTo>
                <a:cubicBezTo>
                  <a:pt x="10403188" y="3542055"/>
                  <a:pt x="10442990" y="3581857"/>
                  <a:pt x="10442990" y="3630955"/>
                </a:cubicBezTo>
                <a:cubicBezTo>
                  <a:pt x="10442990" y="3680053"/>
                  <a:pt x="10403188" y="3719855"/>
                  <a:pt x="10354090" y="3719855"/>
                </a:cubicBezTo>
                <a:cubicBezTo>
                  <a:pt x="10304992" y="3719855"/>
                  <a:pt x="10265190" y="3680053"/>
                  <a:pt x="10265190" y="3630955"/>
                </a:cubicBezTo>
                <a:cubicBezTo>
                  <a:pt x="10265190" y="3581857"/>
                  <a:pt x="10304992" y="3542055"/>
                  <a:pt x="10354090" y="3542055"/>
                </a:cubicBezTo>
                <a:close/>
                <a:moveTo>
                  <a:pt x="9574453" y="2573562"/>
                </a:moveTo>
                <a:cubicBezTo>
                  <a:pt x="9623551" y="2573562"/>
                  <a:pt x="9663353" y="2613364"/>
                  <a:pt x="9663353" y="2662462"/>
                </a:cubicBezTo>
                <a:cubicBezTo>
                  <a:pt x="9663353" y="2711560"/>
                  <a:pt x="9623551" y="2751362"/>
                  <a:pt x="9574453" y="2751362"/>
                </a:cubicBezTo>
                <a:cubicBezTo>
                  <a:pt x="9525355" y="2751362"/>
                  <a:pt x="9485553" y="2711560"/>
                  <a:pt x="9485553" y="2662462"/>
                </a:cubicBezTo>
                <a:cubicBezTo>
                  <a:pt x="9485553" y="2613364"/>
                  <a:pt x="9525355" y="2573562"/>
                  <a:pt x="9574453" y="2573562"/>
                </a:cubicBezTo>
                <a:close/>
                <a:moveTo>
                  <a:pt x="2207293" y="2445368"/>
                </a:moveTo>
                <a:lnTo>
                  <a:pt x="4696488" y="2445368"/>
                </a:lnTo>
                <a:cubicBezTo>
                  <a:pt x="4745586" y="2445368"/>
                  <a:pt x="4785388" y="2485169"/>
                  <a:pt x="4785388" y="2534267"/>
                </a:cubicBezTo>
                <a:cubicBezTo>
                  <a:pt x="4785388" y="2583365"/>
                  <a:pt x="4745586" y="2623167"/>
                  <a:pt x="4696488" y="2623167"/>
                </a:cubicBezTo>
                <a:lnTo>
                  <a:pt x="2207293" y="2623167"/>
                </a:lnTo>
                <a:cubicBezTo>
                  <a:pt x="2158195" y="2623167"/>
                  <a:pt x="2118393" y="2583365"/>
                  <a:pt x="2118393" y="2534267"/>
                </a:cubicBezTo>
                <a:cubicBezTo>
                  <a:pt x="2118393" y="2485169"/>
                  <a:pt x="2158195" y="2445368"/>
                  <a:pt x="2207293" y="2445368"/>
                </a:cubicBezTo>
                <a:close/>
                <a:moveTo>
                  <a:pt x="1868267" y="2445368"/>
                </a:moveTo>
                <a:cubicBezTo>
                  <a:pt x="1917365" y="2445368"/>
                  <a:pt x="1957168" y="2485169"/>
                  <a:pt x="1957168" y="2534267"/>
                </a:cubicBezTo>
                <a:cubicBezTo>
                  <a:pt x="1957168" y="2583365"/>
                  <a:pt x="1917365" y="2623167"/>
                  <a:pt x="1868267" y="2623167"/>
                </a:cubicBezTo>
                <a:cubicBezTo>
                  <a:pt x="1819170" y="2623167"/>
                  <a:pt x="1779368" y="2583365"/>
                  <a:pt x="1779368" y="2534267"/>
                </a:cubicBezTo>
                <a:cubicBezTo>
                  <a:pt x="1779368" y="2485169"/>
                  <a:pt x="1819170" y="2445368"/>
                  <a:pt x="1868267" y="2445368"/>
                </a:cubicBezTo>
                <a:close/>
                <a:moveTo>
                  <a:pt x="966253" y="2166424"/>
                </a:moveTo>
                <a:cubicBezTo>
                  <a:pt x="1015351" y="2166424"/>
                  <a:pt x="1055153" y="2206226"/>
                  <a:pt x="1055153" y="2255324"/>
                </a:cubicBezTo>
                <a:cubicBezTo>
                  <a:pt x="1055153" y="2304422"/>
                  <a:pt x="1015351" y="2344224"/>
                  <a:pt x="966253" y="2344224"/>
                </a:cubicBezTo>
                <a:cubicBezTo>
                  <a:pt x="917155" y="2344224"/>
                  <a:pt x="877353" y="2304422"/>
                  <a:pt x="877353" y="2255324"/>
                </a:cubicBezTo>
                <a:cubicBezTo>
                  <a:pt x="877353" y="2206226"/>
                  <a:pt x="917155" y="2166424"/>
                  <a:pt x="966253" y="2166424"/>
                </a:cubicBezTo>
                <a:close/>
                <a:moveTo>
                  <a:pt x="1241970" y="2158186"/>
                </a:moveTo>
                <a:lnTo>
                  <a:pt x="3731167" y="2158186"/>
                </a:lnTo>
                <a:cubicBezTo>
                  <a:pt x="3780265" y="2158186"/>
                  <a:pt x="3820067" y="2197988"/>
                  <a:pt x="3820067" y="2247086"/>
                </a:cubicBezTo>
                <a:cubicBezTo>
                  <a:pt x="3820067" y="2296184"/>
                  <a:pt x="3780265" y="2335987"/>
                  <a:pt x="3731167" y="2335987"/>
                </a:cubicBezTo>
                <a:lnTo>
                  <a:pt x="1241970" y="2335987"/>
                </a:lnTo>
                <a:cubicBezTo>
                  <a:pt x="1192872" y="2335987"/>
                  <a:pt x="1153071" y="2296184"/>
                  <a:pt x="1153071" y="2247086"/>
                </a:cubicBezTo>
                <a:cubicBezTo>
                  <a:pt x="1153071" y="2197988"/>
                  <a:pt x="1192872" y="2158186"/>
                  <a:pt x="1241970" y="2158186"/>
                </a:cubicBezTo>
                <a:close/>
                <a:moveTo>
                  <a:pt x="381000" y="1916886"/>
                </a:moveTo>
                <a:lnTo>
                  <a:pt x="2870201" y="1916886"/>
                </a:lnTo>
                <a:cubicBezTo>
                  <a:pt x="2919299" y="1916886"/>
                  <a:pt x="2959101" y="1956688"/>
                  <a:pt x="2959101" y="2005786"/>
                </a:cubicBezTo>
                <a:cubicBezTo>
                  <a:pt x="2959101" y="2054884"/>
                  <a:pt x="2919299" y="2094686"/>
                  <a:pt x="2870201" y="2094686"/>
                </a:cubicBezTo>
                <a:lnTo>
                  <a:pt x="381000" y="2094686"/>
                </a:lnTo>
                <a:cubicBezTo>
                  <a:pt x="331902" y="2094686"/>
                  <a:pt x="292100" y="2054884"/>
                  <a:pt x="292100" y="2005786"/>
                </a:cubicBezTo>
                <a:cubicBezTo>
                  <a:pt x="292100" y="1956688"/>
                  <a:pt x="331902" y="1916886"/>
                  <a:pt x="381000" y="1916886"/>
                </a:cubicBezTo>
                <a:close/>
                <a:moveTo>
                  <a:pt x="88900" y="1916886"/>
                </a:moveTo>
                <a:cubicBezTo>
                  <a:pt x="137998" y="1916886"/>
                  <a:pt x="177800" y="1956688"/>
                  <a:pt x="177800" y="2005786"/>
                </a:cubicBezTo>
                <a:cubicBezTo>
                  <a:pt x="177800" y="2054884"/>
                  <a:pt x="137998" y="2094686"/>
                  <a:pt x="88900" y="2094686"/>
                </a:cubicBezTo>
                <a:cubicBezTo>
                  <a:pt x="39802" y="2094686"/>
                  <a:pt x="0" y="2054884"/>
                  <a:pt x="0" y="2005786"/>
                </a:cubicBezTo>
                <a:cubicBezTo>
                  <a:pt x="0" y="1956688"/>
                  <a:pt x="39802" y="1916886"/>
                  <a:pt x="88900" y="1916886"/>
                </a:cubicBezTo>
                <a:close/>
                <a:moveTo>
                  <a:pt x="873791" y="1667348"/>
                </a:moveTo>
                <a:lnTo>
                  <a:pt x="3362993" y="1667348"/>
                </a:lnTo>
                <a:cubicBezTo>
                  <a:pt x="3412090" y="1667348"/>
                  <a:pt x="3451888" y="1707150"/>
                  <a:pt x="3451888" y="1756248"/>
                </a:cubicBezTo>
                <a:cubicBezTo>
                  <a:pt x="3451888" y="1805346"/>
                  <a:pt x="3412090" y="1845148"/>
                  <a:pt x="3362993" y="1845148"/>
                </a:cubicBezTo>
                <a:lnTo>
                  <a:pt x="873791" y="1845148"/>
                </a:lnTo>
                <a:cubicBezTo>
                  <a:pt x="824693" y="1845148"/>
                  <a:pt x="784891" y="1805346"/>
                  <a:pt x="784891" y="1756248"/>
                </a:cubicBezTo>
                <a:cubicBezTo>
                  <a:pt x="784891" y="1707150"/>
                  <a:pt x="824693" y="1667348"/>
                  <a:pt x="873791" y="1667348"/>
                </a:cubicBezTo>
                <a:close/>
                <a:moveTo>
                  <a:pt x="2077355" y="1395206"/>
                </a:moveTo>
                <a:lnTo>
                  <a:pt x="4566551" y="1395206"/>
                </a:lnTo>
                <a:cubicBezTo>
                  <a:pt x="4615649" y="1395206"/>
                  <a:pt x="4655451" y="1435009"/>
                  <a:pt x="4655451" y="1484107"/>
                </a:cubicBezTo>
                <a:cubicBezTo>
                  <a:pt x="4655451" y="1533205"/>
                  <a:pt x="4615649" y="1573005"/>
                  <a:pt x="4566551" y="1573005"/>
                </a:cubicBezTo>
                <a:lnTo>
                  <a:pt x="2077355" y="1573005"/>
                </a:lnTo>
                <a:cubicBezTo>
                  <a:pt x="2028257" y="1573005"/>
                  <a:pt x="1988455" y="1533205"/>
                  <a:pt x="1988455" y="1484107"/>
                </a:cubicBezTo>
                <a:cubicBezTo>
                  <a:pt x="1988455" y="1435009"/>
                  <a:pt x="2028257" y="1395206"/>
                  <a:pt x="2077355" y="1395206"/>
                </a:cubicBezTo>
                <a:close/>
                <a:moveTo>
                  <a:pt x="1779969" y="1395206"/>
                </a:moveTo>
                <a:cubicBezTo>
                  <a:pt x="1829067" y="1395206"/>
                  <a:pt x="1868869" y="1435009"/>
                  <a:pt x="1868869" y="1484107"/>
                </a:cubicBezTo>
                <a:cubicBezTo>
                  <a:pt x="1868869" y="1533205"/>
                  <a:pt x="1829067" y="1573005"/>
                  <a:pt x="1779969" y="1573005"/>
                </a:cubicBezTo>
                <a:cubicBezTo>
                  <a:pt x="1730871" y="1573005"/>
                  <a:pt x="1691069" y="1533205"/>
                  <a:pt x="1691069" y="1484107"/>
                </a:cubicBezTo>
                <a:cubicBezTo>
                  <a:pt x="1691069" y="1435009"/>
                  <a:pt x="1730871" y="1395206"/>
                  <a:pt x="1779969" y="1395206"/>
                </a:cubicBezTo>
                <a:close/>
                <a:moveTo>
                  <a:pt x="9893971" y="1385347"/>
                </a:moveTo>
                <a:cubicBezTo>
                  <a:pt x="9943069" y="1385347"/>
                  <a:pt x="9982871" y="1425148"/>
                  <a:pt x="9982871" y="1474247"/>
                </a:cubicBezTo>
                <a:cubicBezTo>
                  <a:pt x="9982871" y="1523345"/>
                  <a:pt x="9943069" y="1563147"/>
                  <a:pt x="9893971" y="1563147"/>
                </a:cubicBezTo>
                <a:cubicBezTo>
                  <a:pt x="9844873" y="1563147"/>
                  <a:pt x="9805071" y="1523345"/>
                  <a:pt x="9805071" y="1474247"/>
                </a:cubicBezTo>
                <a:cubicBezTo>
                  <a:pt x="9805071" y="1425148"/>
                  <a:pt x="9844873" y="1385347"/>
                  <a:pt x="9893971" y="1385347"/>
                </a:cubicBezTo>
                <a:close/>
                <a:moveTo>
                  <a:pt x="10930163" y="1153210"/>
                </a:moveTo>
                <a:cubicBezTo>
                  <a:pt x="10979261" y="1153210"/>
                  <a:pt x="11019063" y="1193012"/>
                  <a:pt x="11019063" y="1242110"/>
                </a:cubicBezTo>
                <a:cubicBezTo>
                  <a:pt x="11019063" y="1291208"/>
                  <a:pt x="10979261" y="1331010"/>
                  <a:pt x="10930163" y="1331010"/>
                </a:cubicBezTo>
                <a:cubicBezTo>
                  <a:pt x="10881065" y="1331010"/>
                  <a:pt x="10841263" y="1291208"/>
                  <a:pt x="10841263" y="1242110"/>
                </a:cubicBezTo>
                <a:cubicBezTo>
                  <a:pt x="10841263" y="1193012"/>
                  <a:pt x="10881065" y="1153210"/>
                  <a:pt x="10930163" y="1153210"/>
                </a:cubicBezTo>
                <a:close/>
                <a:moveTo>
                  <a:pt x="8919261" y="517446"/>
                </a:moveTo>
                <a:cubicBezTo>
                  <a:pt x="8968359" y="517446"/>
                  <a:pt x="9008161" y="557248"/>
                  <a:pt x="9008161" y="606346"/>
                </a:cubicBezTo>
                <a:cubicBezTo>
                  <a:pt x="9008161" y="655444"/>
                  <a:pt x="8968359" y="695246"/>
                  <a:pt x="8919261" y="695246"/>
                </a:cubicBezTo>
                <a:cubicBezTo>
                  <a:pt x="8870163" y="695246"/>
                  <a:pt x="8830361" y="655444"/>
                  <a:pt x="8830361" y="606346"/>
                </a:cubicBezTo>
                <a:cubicBezTo>
                  <a:pt x="8830361" y="557248"/>
                  <a:pt x="8870163" y="517446"/>
                  <a:pt x="8919261" y="517446"/>
                </a:cubicBezTo>
                <a:close/>
                <a:moveTo>
                  <a:pt x="739789" y="127970"/>
                </a:moveTo>
                <a:cubicBezTo>
                  <a:pt x="788887" y="127970"/>
                  <a:pt x="828689" y="167772"/>
                  <a:pt x="828689" y="216870"/>
                </a:cubicBezTo>
                <a:cubicBezTo>
                  <a:pt x="828689" y="265968"/>
                  <a:pt x="788887" y="305770"/>
                  <a:pt x="739789" y="305770"/>
                </a:cubicBezTo>
                <a:cubicBezTo>
                  <a:pt x="690691" y="305770"/>
                  <a:pt x="650889" y="265968"/>
                  <a:pt x="650889" y="216870"/>
                </a:cubicBezTo>
                <a:cubicBezTo>
                  <a:pt x="650889" y="167772"/>
                  <a:pt x="690691" y="127970"/>
                  <a:pt x="739789" y="127970"/>
                </a:cubicBezTo>
                <a:close/>
                <a:moveTo>
                  <a:pt x="9919619" y="105550"/>
                </a:moveTo>
                <a:cubicBezTo>
                  <a:pt x="9968717" y="105550"/>
                  <a:pt x="10008519" y="145352"/>
                  <a:pt x="10008519" y="194450"/>
                </a:cubicBezTo>
                <a:cubicBezTo>
                  <a:pt x="10008519" y="243548"/>
                  <a:pt x="9968717" y="283351"/>
                  <a:pt x="9919619" y="283351"/>
                </a:cubicBezTo>
                <a:cubicBezTo>
                  <a:pt x="9870521" y="283351"/>
                  <a:pt x="9830719" y="243548"/>
                  <a:pt x="9830719" y="194450"/>
                </a:cubicBezTo>
                <a:cubicBezTo>
                  <a:pt x="9830719" y="145352"/>
                  <a:pt x="9870521" y="105550"/>
                  <a:pt x="9919619" y="105550"/>
                </a:cubicBezTo>
                <a:close/>
                <a:moveTo>
                  <a:pt x="2959100" y="0"/>
                </a:moveTo>
                <a:cubicBezTo>
                  <a:pt x="3008198" y="0"/>
                  <a:pt x="3047999" y="39802"/>
                  <a:pt x="3047999" y="88900"/>
                </a:cubicBezTo>
                <a:cubicBezTo>
                  <a:pt x="3047999" y="137998"/>
                  <a:pt x="3008198" y="177800"/>
                  <a:pt x="2959100" y="177800"/>
                </a:cubicBezTo>
                <a:cubicBezTo>
                  <a:pt x="2910002" y="177800"/>
                  <a:pt x="2870200" y="137998"/>
                  <a:pt x="2870200" y="88900"/>
                </a:cubicBezTo>
                <a:cubicBezTo>
                  <a:pt x="2870200" y="39802"/>
                  <a:pt x="2910002" y="0"/>
                  <a:pt x="2959100" y="0"/>
                </a:cubicBezTo>
                <a:close/>
              </a:path>
            </a:pathLst>
          </a:custGeom>
          <a:gradFill flip="xy" rotWithShape="1">
            <a:gsLst>
              <a:gs pos="21780">
                <a:srgbClr val="DBDBDB">
                  <a:alpha val="100000"/>
                </a:srgbClr>
              </a:gs>
              <a:gs pos="100000">
                <a:srgbClr val="C35237"/>
              </a:gs>
              <a:gs pos="54460">
                <a:srgbClr val="E09F9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3397687" y="359228"/>
            <a:ext cx="5588000" cy="5588000"/>
          </a:xfrm>
          <a:prstGeom prst="ellipse">
            <a:avLst/>
          </a:prstGeom>
          <a:gradFill flip="none" rotWithShape="1">
            <a:gsLst>
              <a:gs pos="100000">
                <a:srgbClr val="E6E6E6"/>
              </a:gs>
              <a:gs pos="0">
                <a:srgbClr val="F2F3F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bg1">
                <a:alpha val="14000"/>
              </a:schemeClr>
            </a:glow>
            <a:outerShdw blurRad="622300" dist="2171700" dir="7800000" sx="85000" sy="85000" algn="tr" rotWithShape="0">
              <a:prstClr val="black">
                <a:alpha val="17000"/>
              </a:prstClr>
            </a:outerShdw>
          </a:effectLst>
          <a:scene3d>
            <a:camera prst="orthographicFront"/>
            <a:lightRig rig="flat" dir="t"/>
          </a:scene3d>
          <a:sp3d extrusionH="76200" prstMaterial="matte">
            <a:extrusionClr>
              <a:srgbClr val="E8E8E8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397687" y="547914"/>
            <a:ext cx="5384800" cy="595085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 rot="18407722">
            <a:off x="4259381" y="3945125"/>
            <a:ext cx="1206879" cy="2148232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 rot="18305780">
            <a:off x="6824064" y="487633"/>
            <a:ext cx="803776" cy="169143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 rot="18003630">
            <a:off x="7097010" y="138588"/>
            <a:ext cx="393113" cy="13709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595328" y="2449654"/>
            <a:ext cx="5192718" cy="1496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4800" spc="50" dirty="0">
                <a:solidFill>
                  <a:schemeClr val="tx1">
                    <a:lumMod val="65000"/>
                    <a:lumOff val="3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기초의 정석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spc="50" dirty="0">
                <a:solidFill>
                  <a:schemeClr val="bg1">
                    <a:lumMod val="7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장기적인 브랜드 이미지 구축을 위한 전략 제안서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11144" y="4247452"/>
            <a:ext cx="2515619" cy="261054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7494800" y="5036740"/>
            <a:ext cx="1552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dirty="0">
                <a:solidFill>
                  <a:srgbClr val="CB7264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ORDERGRAY</a:t>
            </a:r>
          </a:p>
          <a:p>
            <a:pPr algn="ctr">
              <a:defRPr/>
            </a:pPr>
            <a:r>
              <a:rPr lang="en-US" altLang="ko-KR" sz="1200" dirty="0">
                <a:solidFill>
                  <a:srgbClr val="CB7264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x</a:t>
            </a:r>
          </a:p>
          <a:p>
            <a:pPr algn="ctr">
              <a:defRPr/>
            </a:pPr>
            <a:r>
              <a:rPr lang="en-US" altLang="ko-KR" sz="1200" dirty="0">
                <a:solidFill>
                  <a:srgbClr val="CB7264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ACE</a:t>
            </a:r>
            <a:endParaRPr lang="ko-KR" altLang="en-US" sz="400" dirty="0">
              <a:solidFill>
                <a:srgbClr val="CB7264"/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4" y="341403"/>
            <a:ext cx="859606" cy="892043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89474" y="472583"/>
            <a:ext cx="971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EDC6BD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0</a:t>
            </a:r>
            <a:r>
              <a:rPr lang="en-US" altLang="ko-KR" sz="2400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5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344E2B-ECB6-42C6-A944-EC894F9824B1}"/>
              </a:ext>
            </a:extLst>
          </p:cNvPr>
          <p:cNvSpPr/>
          <p:nvPr/>
        </p:nvSpPr>
        <p:spPr>
          <a:xfrm>
            <a:off x="954853" y="575460"/>
            <a:ext cx="559453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재구매 의사를 위한 설문조사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B38383-5B30-4655-A1F7-B8DEDDAF3F58}"/>
              </a:ext>
            </a:extLst>
          </p:cNvPr>
          <p:cNvSpPr/>
          <p:nvPr/>
        </p:nvSpPr>
        <p:spPr>
          <a:xfrm>
            <a:off x="968727" y="360937"/>
            <a:ext cx="248149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마케팅 결과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7C56816-89BB-45A1-B7E9-460376F0C83D}"/>
              </a:ext>
            </a:extLst>
          </p:cNvPr>
          <p:cNvGrpSpPr/>
          <p:nvPr/>
        </p:nvGrpSpPr>
        <p:grpSpPr>
          <a:xfrm>
            <a:off x="9072054" y="211105"/>
            <a:ext cx="3030120" cy="1480715"/>
            <a:chOff x="9072054" y="211105"/>
            <a:chExt cx="3030120" cy="148071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2DCBB8E-61C2-40B6-AFD0-4364B35B0DCF}"/>
                </a:ext>
              </a:extLst>
            </p:cNvPr>
            <p:cNvSpPr txBox="1"/>
            <p:nvPr/>
          </p:nvSpPr>
          <p:spPr>
            <a:xfrm>
              <a:off x="9166280" y="495480"/>
              <a:ext cx="11794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위메프OTF SemiBold" panose="020B0600000101010101" pitchFamily="34" charset="-127"/>
                  <a:ea typeface="위메프OTF SemiBold" panose="020B0600000101010101" pitchFamily="34" charset="-127"/>
                </a:rPr>
                <a:t>20</a:t>
              </a:r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위메프OTF SemiBold" panose="020B0600000101010101" pitchFamily="34" charset="-127"/>
                  <a:ea typeface="위메프OTF SemiBold" panose="020B0600000101010101" pitchFamily="34" charset="-127"/>
                </a:rPr>
                <a:t>대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9AF3BD0-5E43-44CC-9B3C-3EB9871036FA}"/>
                </a:ext>
              </a:extLst>
            </p:cNvPr>
            <p:cNvSpPr/>
            <p:nvPr/>
          </p:nvSpPr>
          <p:spPr>
            <a:xfrm>
              <a:off x="9164597" y="745261"/>
              <a:ext cx="2222457" cy="192365"/>
            </a:xfrm>
            <a:prstGeom prst="rect">
              <a:avLst/>
            </a:prstGeom>
            <a:gradFill>
              <a:gsLst>
                <a:gs pos="100000">
                  <a:srgbClr val="FF8181"/>
                </a:gs>
                <a:gs pos="0">
                  <a:srgbClr val="FFAFA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>
                <a:latin typeface="위메프" panose="020B0600000101010101" pitchFamily="50" charset="-127"/>
                <a:ea typeface="위메프" panose="020B0600000101010101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5748F32-BE54-44E8-989F-9E06E2D79985}"/>
                </a:ext>
              </a:extLst>
            </p:cNvPr>
            <p:cNvSpPr/>
            <p:nvPr/>
          </p:nvSpPr>
          <p:spPr>
            <a:xfrm>
              <a:off x="9164597" y="1264953"/>
              <a:ext cx="1842159" cy="193163"/>
            </a:xfrm>
            <a:prstGeom prst="rect">
              <a:avLst/>
            </a:prstGeom>
            <a:gradFill>
              <a:gsLst>
                <a:gs pos="99000">
                  <a:schemeClr val="accent5">
                    <a:lumMod val="40000"/>
                    <a:lumOff val="6000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latin typeface="위메프" panose="020B0600000101010101" pitchFamily="50" charset="-127"/>
                <a:ea typeface="위메프" panose="020B0600000101010101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BC74D5-CD48-426D-93ED-3C790F3CAF73}"/>
                </a:ext>
              </a:extLst>
            </p:cNvPr>
            <p:cNvSpPr txBox="1"/>
            <p:nvPr/>
          </p:nvSpPr>
          <p:spPr>
            <a:xfrm>
              <a:off x="11387054" y="707956"/>
              <a:ext cx="715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rgbClr val="379B41">
                        <a:alpha val="0"/>
                      </a:srgbClr>
                    </a:solidFill>
                  </a:ln>
                  <a:solidFill>
                    <a:srgbClr val="FF8181"/>
                  </a:solidFill>
                  <a:latin typeface="위메프" panose="020B0600000101010101" pitchFamily="50" charset="-127"/>
                  <a:ea typeface="위메프" panose="020B0600000101010101" pitchFamily="50" charset="-127"/>
                </a:rPr>
                <a:t>86.2%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E5C09FC-9AF0-486D-8521-7609E889C8DB}"/>
                </a:ext>
              </a:extLst>
            </p:cNvPr>
            <p:cNvSpPr txBox="1"/>
            <p:nvPr/>
          </p:nvSpPr>
          <p:spPr>
            <a:xfrm>
              <a:off x="11001196" y="1220196"/>
              <a:ext cx="6584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rgbClr val="379B41">
                        <a:alpha val="0"/>
                      </a:srgbClr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latin typeface="위메프" panose="020B0600000101010101" pitchFamily="50" charset="-127"/>
                  <a:ea typeface="위메프" panose="020B0600000101010101" pitchFamily="50" charset="-127"/>
                </a:rPr>
                <a:t>75.9%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C912295-38A1-451E-B3B0-CAAB9C4A0AB8}"/>
                </a:ext>
              </a:extLst>
            </p:cNvPr>
            <p:cNvSpPr txBox="1"/>
            <p:nvPr/>
          </p:nvSpPr>
          <p:spPr>
            <a:xfrm>
              <a:off x="9180025" y="1016236"/>
              <a:ext cx="11794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위메프OTF SemiBold" panose="020B0600000101010101" pitchFamily="34" charset="-127"/>
                  <a:ea typeface="위메프OTF SemiBold" panose="020B0600000101010101" pitchFamily="34" charset="-127"/>
                </a:rPr>
                <a:t>남성 비율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D659E30-5C16-4369-A7F7-5185DFF0C4FC}"/>
                </a:ext>
              </a:extLst>
            </p:cNvPr>
            <p:cNvCxnSpPr>
              <a:cxnSpLocks/>
            </p:cNvCxnSpPr>
            <p:nvPr/>
          </p:nvCxnSpPr>
          <p:spPr>
            <a:xfrm>
              <a:off x="9159015" y="575820"/>
              <a:ext cx="5582" cy="1116000"/>
            </a:xfrm>
            <a:prstGeom prst="line">
              <a:avLst/>
            </a:prstGeom>
            <a:ln>
              <a:gradFill>
                <a:gsLst>
                  <a:gs pos="0">
                    <a:srgbClr val="FF8181"/>
                  </a:gs>
                  <a:gs pos="100000">
                    <a:schemeClr val="accent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2AC528C-9B52-43FC-AF99-CF89FC01ACD1}"/>
                </a:ext>
              </a:extLst>
            </p:cNvPr>
            <p:cNvSpPr txBox="1"/>
            <p:nvPr/>
          </p:nvSpPr>
          <p:spPr>
            <a:xfrm>
              <a:off x="9072054" y="211105"/>
              <a:ext cx="26687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&lt;</a:t>
              </a:r>
              <a:r>
                <a:rPr lang="ko-KR" altLang="en-US" sz="1100" dirty="0">
                  <a:solidFill>
                    <a:schemeClr val="bg1">
                      <a:lumMod val="65000"/>
                    </a:schemeClr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총 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35</a:t>
              </a:r>
              <a:r>
                <a:rPr lang="ko-KR" altLang="en-US" sz="1100" dirty="0">
                  <a:solidFill>
                    <a:schemeClr val="bg1">
                      <a:lumMod val="65000"/>
                    </a:schemeClr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명에게 배포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,</a:t>
              </a:r>
              <a:r>
                <a:rPr lang="ko-KR" altLang="en-US" sz="1100" dirty="0">
                  <a:solidFill>
                    <a:schemeClr val="bg1">
                      <a:lumMod val="65000"/>
                    </a:schemeClr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 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29</a:t>
              </a:r>
              <a:r>
                <a:rPr lang="ko-KR" altLang="en-US" sz="1100" dirty="0">
                  <a:solidFill>
                    <a:schemeClr val="bg1">
                      <a:lumMod val="65000"/>
                    </a:schemeClr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명 응답</a:t>
              </a:r>
              <a:r>
                <a:rPr lang="en-US" altLang="ko-KR" sz="1100" dirty="0">
                  <a:solidFill>
                    <a:schemeClr val="bg1">
                      <a:lumMod val="65000"/>
                    </a:schemeClr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&gt;</a:t>
              </a:r>
              <a:endParaRPr lang="ko-KR" altLang="en-US" sz="1100" dirty="0">
                <a:solidFill>
                  <a:schemeClr val="bg1">
                    <a:lumMod val="6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12628EA-2DA1-4588-A1E1-1F092D5DE509}"/>
              </a:ext>
            </a:extLst>
          </p:cNvPr>
          <p:cNvSpPr txBox="1"/>
          <p:nvPr/>
        </p:nvSpPr>
        <p:spPr>
          <a:xfrm>
            <a:off x="3960163" y="1638882"/>
            <a:ext cx="4264421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Q. 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오더그레이 제품을 사용해보신 결과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, </a:t>
            </a:r>
          </a:p>
          <a:p>
            <a:pPr>
              <a:lnSpc>
                <a:spcPct val="11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      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재구매 하실 의향이 있으십니까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?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3B2AAE-64D2-4011-91FB-FC09AA9A82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75"/>
          <a:stretch/>
        </p:blipFill>
        <p:spPr>
          <a:xfrm>
            <a:off x="4330585" y="2513471"/>
            <a:ext cx="2345411" cy="34057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91680D5-4A2D-4074-89A8-23DEF802D9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5"/>
          <a:stretch/>
        </p:blipFill>
        <p:spPr>
          <a:xfrm>
            <a:off x="6124674" y="2513471"/>
            <a:ext cx="2109078" cy="34057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764F3C-5B92-4576-8FC7-57A2FBE986E2}"/>
              </a:ext>
            </a:extLst>
          </p:cNvPr>
          <p:cNvSpPr txBox="1"/>
          <p:nvPr/>
        </p:nvSpPr>
        <p:spPr>
          <a:xfrm>
            <a:off x="4659867" y="5814611"/>
            <a:ext cx="1123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CA5C42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79.3%</a:t>
            </a:r>
            <a:endParaRPr lang="ko-KR" altLang="en-US" sz="2400" dirty="0">
              <a:solidFill>
                <a:srgbClr val="CA5C42"/>
              </a:solidFill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B1A66D-A93F-43BD-8B50-028D183A518A}"/>
              </a:ext>
            </a:extLst>
          </p:cNvPr>
          <p:cNvSpPr txBox="1"/>
          <p:nvPr/>
        </p:nvSpPr>
        <p:spPr>
          <a:xfrm>
            <a:off x="6436548" y="5819662"/>
            <a:ext cx="1123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999999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rPr>
              <a:t>20.7%</a:t>
            </a:r>
            <a:endParaRPr lang="ko-KR" altLang="en-US" sz="2400" dirty="0">
              <a:solidFill>
                <a:srgbClr val="999999"/>
              </a:solidFill>
              <a:latin typeface="위메프OTF SemiBold" panose="020B0600000101010101" pitchFamily="34" charset="-127"/>
              <a:ea typeface="위메프OTF SemiBold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38D135C-22EB-4B02-BACA-78A6511E3C10}"/>
              </a:ext>
            </a:extLst>
          </p:cNvPr>
          <p:cNvGrpSpPr/>
          <p:nvPr/>
        </p:nvGrpSpPr>
        <p:grpSpPr>
          <a:xfrm>
            <a:off x="7449100" y="2924786"/>
            <a:ext cx="1442857" cy="616865"/>
            <a:chOff x="7449100" y="2924786"/>
            <a:chExt cx="1442857" cy="61686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9FF1052-4B93-4F79-A90E-5109478924E0}"/>
                </a:ext>
              </a:extLst>
            </p:cNvPr>
            <p:cNvCxnSpPr/>
            <p:nvPr/>
          </p:nvCxnSpPr>
          <p:spPr>
            <a:xfrm>
              <a:off x="7811957" y="2924786"/>
              <a:ext cx="1080000" cy="0"/>
            </a:xfrm>
            <a:prstGeom prst="line">
              <a:avLst/>
            </a:prstGeom>
            <a:ln>
              <a:solidFill>
                <a:srgbClr val="A6A6A6"/>
              </a:solidFill>
              <a:miter lim="800000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9CFF2A2-AF91-4A91-84E5-2BEB591A6E95}"/>
                </a:ext>
              </a:extLst>
            </p:cNvPr>
            <p:cNvCxnSpPr/>
            <p:nvPr/>
          </p:nvCxnSpPr>
          <p:spPr>
            <a:xfrm flipV="1">
              <a:off x="7449100" y="2926538"/>
              <a:ext cx="362857" cy="615113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3F7B746-F9AE-450D-B3C4-9FE4385AFF05}"/>
              </a:ext>
            </a:extLst>
          </p:cNvPr>
          <p:cNvGrpSpPr/>
          <p:nvPr/>
        </p:nvGrpSpPr>
        <p:grpSpPr>
          <a:xfrm>
            <a:off x="3291475" y="2924102"/>
            <a:ext cx="1444170" cy="615113"/>
            <a:chOff x="3291475" y="2924102"/>
            <a:chExt cx="1444170" cy="615113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5A83491-9178-4840-A87D-F0646CBAA2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72788" y="2924102"/>
              <a:ext cx="362857" cy="615113"/>
            </a:xfrm>
            <a:prstGeom prst="line">
              <a:avLst/>
            </a:prstGeom>
            <a:ln>
              <a:solidFill>
                <a:srgbClr val="CA5C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17ED83B9-1E8F-494E-85A1-CCDDD7E686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1475" y="2924896"/>
              <a:ext cx="1080000" cy="0"/>
            </a:xfrm>
            <a:prstGeom prst="line">
              <a:avLst/>
            </a:prstGeom>
            <a:ln>
              <a:solidFill>
                <a:srgbClr val="CA5C42"/>
              </a:solidFill>
              <a:miter lim="800000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D41ADCB-BBEA-4FBA-91CC-1543C72B9CEE}"/>
              </a:ext>
            </a:extLst>
          </p:cNvPr>
          <p:cNvSpPr txBox="1"/>
          <p:nvPr/>
        </p:nvSpPr>
        <p:spPr>
          <a:xfrm>
            <a:off x="6262421" y="6276276"/>
            <a:ext cx="14717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999999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재구매 의사 없다</a:t>
            </a:r>
            <a:r>
              <a:rPr lang="en-US" altLang="ko-KR" sz="1100" b="1" dirty="0">
                <a:solidFill>
                  <a:srgbClr val="999999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.</a:t>
            </a:r>
            <a:endParaRPr lang="ko-KR" altLang="en-US" sz="1100" b="1" dirty="0">
              <a:solidFill>
                <a:srgbClr val="999999"/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DE3A205-9885-452B-A3F2-A522BF9DC8FF}"/>
              </a:ext>
            </a:extLst>
          </p:cNvPr>
          <p:cNvGrpSpPr/>
          <p:nvPr/>
        </p:nvGrpSpPr>
        <p:grpSpPr>
          <a:xfrm>
            <a:off x="9097454" y="3468102"/>
            <a:ext cx="2668720" cy="1683932"/>
            <a:chOff x="9072054" y="3531602"/>
            <a:chExt cx="2668720" cy="16839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53C875-08F6-411E-9378-7092FA15A834}"/>
                </a:ext>
              </a:extLst>
            </p:cNvPr>
            <p:cNvSpPr txBox="1"/>
            <p:nvPr/>
          </p:nvSpPr>
          <p:spPr>
            <a:xfrm>
              <a:off x="9072054" y="3531602"/>
              <a:ext cx="26687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C35237"/>
                  </a:solidFill>
                  <a:latin typeface="위메프" panose="020B0600000101010101" pitchFamily="50" charset="-127"/>
                  <a:ea typeface="위메프" panose="020B0600000101010101" pitchFamily="50" charset="-127"/>
                </a:rPr>
                <a:t>용량이 생각보다 작다</a:t>
              </a:r>
              <a:r>
                <a:rPr lang="en-US" altLang="ko-KR" sz="1400" dirty="0">
                  <a:solidFill>
                    <a:srgbClr val="C35237"/>
                  </a:solidFill>
                  <a:latin typeface="위메프" panose="020B0600000101010101" pitchFamily="50" charset="-127"/>
                  <a:ea typeface="위메프" panose="020B0600000101010101" pitchFamily="50" charset="-127"/>
                </a:rPr>
                <a:t>.</a:t>
              </a:r>
              <a:endParaRPr lang="ko-KR" altLang="en-US" sz="1400" dirty="0">
                <a:solidFill>
                  <a:srgbClr val="C35237"/>
                </a:solidFill>
                <a:latin typeface="위메프" panose="020B0600000101010101" pitchFamily="50" charset="-127"/>
                <a:ea typeface="위메프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CD89641-8692-46B1-98C3-767148BB2167}"/>
                </a:ext>
              </a:extLst>
            </p:cNvPr>
            <p:cNvSpPr txBox="1"/>
            <p:nvPr/>
          </p:nvSpPr>
          <p:spPr>
            <a:xfrm>
              <a:off x="9072054" y="3918506"/>
              <a:ext cx="26687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C35237"/>
                  </a:solidFill>
                  <a:latin typeface="위메프" panose="020B0600000101010101" pitchFamily="50" charset="-127"/>
                  <a:ea typeface="위메프" panose="020B0600000101010101" pitchFamily="50" charset="-127"/>
                </a:rPr>
                <a:t>과대포장이 심하다</a:t>
              </a:r>
              <a:r>
                <a:rPr lang="en-US" altLang="ko-KR" sz="1400" dirty="0">
                  <a:solidFill>
                    <a:srgbClr val="C35237"/>
                  </a:solidFill>
                  <a:latin typeface="위메프" panose="020B0600000101010101" pitchFamily="50" charset="-127"/>
                  <a:ea typeface="위메프" panose="020B0600000101010101" pitchFamily="50" charset="-127"/>
                </a:rPr>
                <a:t>.</a:t>
              </a:r>
              <a:endParaRPr lang="ko-KR" altLang="en-US" sz="1400" dirty="0">
                <a:solidFill>
                  <a:srgbClr val="C35237"/>
                </a:solidFill>
                <a:latin typeface="위메프" panose="020B0600000101010101" pitchFamily="50" charset="-127"/>
                <a:ea typeface="위메프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C361E7D-3DAA-4E89-9913-5B5656A80B09}"/>
                </a:ext>
              </a:extLst>
            </p:cNvPr>
            <p:cNvSpPr txBox="1"/>
            <p:nvPr/>
          </p:nvSpPr>
          <p:spPr>
            <a:xfrm>
              <a:off x="9072054" y="4305410"/>
              <a:ext cx="2668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C35237"/>
                  </a:solidFill>
                  <a:latin typeface="위메프" panose="020B0600000101010101" pitchFamily="50" charset="-127"/>
                  <a:ea typeface="위메프" panose="020B0600000101010101" pitchFamily="50" charset="-127"/>
                </a:rPr>
                <a:t>만원이 넘더라도 </a:t>
              </a:r>
              <a:endParaRPr lang="en-US" altLang="ko-KR" sz="1400" dirty="0">
                <a:solidFill>
                  <a:srgbClr val="C35237"/>
                </a:solidFill>
                <a:latin typeface="위메프" panose="020B0600000101010101" pitchFamily="50" charset="-127"/>
                <a:ea typeface="위메프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C35237"/>
                  </a:solidFill>
                  <a:latin typeface="위메프" panose="020B0600000101010101" pitchFamily="50" charset="-127"/>
                  <a:ea typeface="위메프" panose="020B0600000101010101" pitchFamily="50" charset="-127"/>
                </a:rPr>
                <a:t>용량이 크면 좋을 것 같다</a:t>
              </a:r>
              <a:r>
                <a:rPr lang="en-US" altLang="ko-KR" sz="1400" dirty="0">
                  <a:solidFill>
                    <a:srgbClr val="C35237"/>
                  </a:solidFill>
                  <a:latin typeface="위메프" panose="020B0600000101010101" pitchFamily="50" charset="-127"/>
                  <a:ea typeface="위메프" panose="020B0600000101010101" pitchFamily="50" charset="-127"/>
                </a:rPr>
                <a:t>.</a:t>
              </a:r>
              <a:endParaRPr lang="ko-KR" altLang="en-US" sz="1400" dirty="0">
                <a:solidFill>
                  <a:srgbClr val="C35237"/>
                </a:solidFill>
                <a:latin typeface="위메프" panose="020B0600000101010101" pitchFamily="50" charset="-127"/>
                <a:ea typeface="위메프" panose="020B0600000101010101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6CE42DE-0F19-4F3B-9A0A-D1F8D7A90C9B}"/>
                </a:ext>
              </a:extLst>
            </p:cNvPr>
            <p:cNvSpPr txBox="1"/>
            <p:nvPr/>
          </p:nvSpPr>
          <p:spPr>
            <a:xfrm>
              <a:off x="9072054" y="4907757"/>
              <a:ext cx="26687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C35237"/>
                  </a:solidFill>
                  <a:latin typeface="위메프" panose="020B0600000101010101" pitchFamily="50" charset="-127"/>
                  <a:ea typeface="위메프" panose="020B0600000101010101" pitchFamily="50" charset="-127"/>
                </a:rPr>
                <a:t>제품 구성에 불필요한 제품이 있다</a:t>
              </a:r>
              <a:r>
                <a:rPr lang="en-US" altLang="ko-KR" sz="1400" dirty="0">
                  <a:solidFill>
                    <a:srgbClr val="C35237"/>
                  </a:solidFill>
                  <a:latin typeface="위메프" panose="020B0600000101010101" pitchFamily="50" charset="-127"/>
                  <a:ea typeface="위메프" panose="020B0600000101010101" pitchFamily="50" charset="-127"/>
                </a:rPr>
                <a:t>.</a:t>
              </a:r>
              <a:endParaRPr lang="ko-KR" altLang="en-US" sz="1400" dirty="0">
                <a:solidFill>
                  <a:srgbClr val="C35237"/>
                </a:solidFill>
                <a:latin typeface="위메프" panose="020B0600000101010101" pitchFamily="50" charset="-127"/>
                <a:ea typeface="위메프" panose="020B0600000101010101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CFD8330-FC43-4296-8553-0024BBE32B40}"/>
              </a:ext>
            </a:extLst>
          </p:cNvPr>
          <p:cNvGrpSpPr/>
          <p:nvPr/>
        </p:nvGrpSpPr>
        <p:grpSpPr>
          <a:xfrm>
            <a:off x="10393714" y="5409309"/>
            <a:ext cx="71086" cy="306355"/>
            <a:chOff x="3218688" y="5369835"/>
            <a:chExt cx="50250" cy="306355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18288D6D-0C9D-44A8-830B-E8D4CFEA2F33}"/>
                </a:ext>
              </a:extLst>
            </p:cNvPr>
            <p:cNvSpPr/>
            <p:nvPr/>
          </p:nvSpPr>
          <p:spPr>
            <a:xfrm>
              <a:off x="3218688" y="5369835"/>
              <a:ext cx="50250" cy="50250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87DF271-B0FD-4DCE-8EA8-2EF825E00FEA}"/>
                </a:ext>
              </a:extLst>
            </p:cNvPr>
            <p:cNvSpPr/>
            <p:nvPr/>
          </p:nvSpPr>
          <p:spPr>
            <a:xfrm>
              <a:off x="3218688" y="5495370"/>
              <a:ext cx="50250" cy="50250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72C8EE2-DAEA-4E18-9BC2-6C229BA85F3E}"/>
                </a:ext>
              </a:extLst>
            </p:cNvPr>
            <p:cNvSpPr/>
            <p:nvPr/>
          </p:nvSpPr>
          <p:spPr>
            <a:xfrm>
              <a:off x="3218688" y="5625940"/>
              <a:ext cx="50250" cy="50250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7F011C5-A14E-418F-9F63-656E69EE2F75}"/>
              </a:ext>
            </a:extLst>
          </p:cNvPr>
          <p:cNvSpPr txBox="1"/>
          <p:nvPr/>
        </p:nvSpPr>
        <p:spPr>
          <a:xfrm>
            <a:off x="4427125" y="6276276"/>
            <a:ext cx="1588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CA5C42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재구매 의사 있다</a:t>
            </a:r>
            <a:r>
              <a:rPr lang="en-US" altLang="ko-KR" sz="1100" b="1" dirty="0">
                <a:solidFill>
                  <a:srgbClr val="CA5C42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.</a:t>
            </a:r>
            <a:endParaRPr lang="ko-KR" altLang="en-US" sz="1100" b="1" dirty="0">
              <a:solidFill>
                <a:srgbClr val="CA5C42"/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42E0C2-426E-4A26-A7C9-124002D4A89D}"/>
              </a:ext>
            </a:extLst>
          </p:cNvPr>
          <p:cNvSpPr txBox="1"/>
          <p:nvPr/>
        </p:nvSpPr>
        <p:spPr>
          <a:xfrm>
            <a:off x="462891" y="3513815"/>
            <a:ext cx="2668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C35237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수분</a:t>
            </a:r>
            <a:r>
              <a:rPr lang="en-US" altLang="ko-KR" sz="1400" dirty="0">
                <a:solidFill>
                  <a:srgbClr val="C35237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C35237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보습에 너무 좋아요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5C49B9-018C-45AD-A73B-6E84855F9A47}"/>
              </a:ext>
            </a:extLst>
          </p:cNvPr>
          <p:cNvSpPr txBox="1"/>
          <p:nvPr/>
        </p:nvSpPr>
        <p:spPr>
          <a:xfrm>
            <a:off x="462891" y="3888512"/>
            <a:ext cx="2668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C35237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나에게 맞는 제품과 저렴한 가격</a:t>
            </a:r>
            <a:r>
              <a:rPr lang="en-US" altLang="ko-KR" sz="1400" dirty="0">
                <a:solidFill>
                  <a:srgbClr val="C35237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.</a:t>
            </a:r>
            <a:endParaRPr lang="ko-KR" altLang="en-US" sz="1400" dirty="0">
              <a:solidFill>
                <a:srgbClr val="C35237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8CA3CF-9A3A-470A-9345-579525D6ACD7}"/>
              </a:ext>
            </a:extLst>
          </p:cNvPr>
          <p:cNvSpPr txBox="1"/>
          <p:nvPr/>
        </p:nvSpPr>
        <p:spPr>
          <a:xfrm>
            <a:off x="462891" y="4263209"/>
            <a:ext cx="2668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C35237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순한 성분이 마음에 듭니다</a:t>
            </a:r>
            <a:r>
              <a:rPr lang="en-US" altLang="ko-KR" sz="1400" dirty="0">
                <a:solidFill>
                  <a:srgbClr val="C35237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.</a:t>
            </a:r>
            <a:endParaRPr lang="ko-KR" altLang="en-US" sz="1400" dirty="0">
              <a:solidFill>
                <a:srgbClr val="C35237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E99978-0619-4CA8-BEC4-DCCA2CC9716E}"/>
              </a:ext>
            </a:extLst>
          </p:cNvPr>
          <p:cNvSpPr txBox="1"/>
          <p:nvPr/>
        </p:nvSpPr>
        <p:spPr>
          <a:xfrm>
            <a:off x="462891" y="4637905"/>
            <a:ext cx="2668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C35237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향이 좋고 수분이 적절함</a:t>
            </a:r>
            <a:r>
              <a:rPr lang="en-US" altLang="ko-KR" sz="1400" dirty="0">
                <a:solidFill>
                  <a:srgbClr val="C35237"/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.</a:t>
            </a:r>
            <a:endParaRPr lang="ko-KR" altLang="en-US" sz="1400" dirty="0">
              <a:solidFill>
                <a:srgbClr val="C35237"/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3C15608-439B-4637-9473-59A0F537DDDD}"/>
              </a:ext>
            </a:extLst>
          </p:cNvPr>
          <p:cNvGrpSpPr/>
          <p:nvPr/>
        </p:nvGrpSpPr>
        <p:grpSpPr>
          <a:xfrm>
            <a:off x="1772401" y="5190094"/>
            <a:ext cx="50250" cy="306355"/>
            <a:chOff x="3218688" y="5369835"/>
            <a:chExt cx="50250" cy="306355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49619EB-1708-4F7E-A32B-4B41888C6CDA}"/>
                </a:ext>
              </a:extLst>
            </p:cNvPr>
            <p:cNvSpPr/>
            <p:nvPr/>
          </p:nvSpPr>
          <p:spPr>
            <a:xfrm>
              <a:off x="3218688" y="5369835"/>
              <a:ext cx="50250" cy="50250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16E25D83-9BA1-43C1-8343-BED60635027E}"/>
                </a:ext>
              </a:extLst>
            </p:cNvPr>
            <p:cNvSpPr/>
            <p:nvPr/>
          </p:nvSpPr>
          <p:spPr>
            <a:xfrm>
              <a:off x="3218688" y="5495370"/>
              <a:ext cx="50250" cy="50250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1EE0858-D9F8-4E22-A878-20A3A3626BE0}"/>
                </a:ext>
              </a:extLst>
            </p:cNvPr>
            <p:cNvSpPr/>
            <p:nvPr/>
          </p:nvSpPr>
          <p:spPr>
            <a:xfrm>
              <a:off x="3218688" y="5625940"/>
              <a:ext cx="50250" cy="50250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0D553466-B385-4246-9F47-15FFDCF6998F}"/>
              </a:ext>
            </a:extLst>
          </p:cNvPr>
          <p:cNvSpPr txBox="1"/>
          <p:nvPr/>
        </p:nvSpPr>
        <p:spPr>
          <a:xfrm>
            <a:off x="8893965" y="2651781"/>
            <a:ext cx="3069355" cy="560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Q.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만약 재구매 의사가 없으시다면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</a:t>
            </a:r>
          </a:p>
          <a:p>
            <a:pPr algn="ctr">
              <a:lnSpc>
                <a:spcPct val="11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  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그 이유가 무엇입니까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?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A2C6CF-13A1-4158-974C-D46EC931B071}"/>
              </a:ext>
            </a:extLst>
          </p:cNvPr>
          <p:cNvSpPr txBox="1"/>
          <p:nvPr/>
        </p:nvSpPr>
        <p:spPr>
          <a:xfrm>
            <a:off x="228680" y="2648606"/>
            <a:ext cx="3129038" cy="560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Q.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만약 재구매 의사가 있으시다면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,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</a:b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    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그 이유가 무엇입니까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" panose="020B0600000101010101" pitchFamily="50" charset="-127"/>
                <a:ea typeface="위메프" panose="020B0600000101010101" pitchFamily="50" charset="-127"/>
              </a:rPr>
              <a:t>?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위메프" panose="020B0600000101010101" pitchFamily="50" charset="-127"/>
              <a:ea typeface="위메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8708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  <p:bldP spid="70" grpId="0"/>
      <p:bldP spid="7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7687701-448B-40CD-80AC-52398BDAB44E}"/>
              </a:ext>
            </a:extLst>
          </p:cNvPr>
          <p:cNvCxnSpPr/>
          <p:nvPr/>
        </p:nvCxnSpPr>
        <p:spPr>
          <a:xfrm flipH="1" flipV="1">
            <a:off x="1727201" y="1459827"/>
            <a:ext cx="8928000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883C70-112C-42FC-8A75-C2C6F2E37A6E}"/>
              </a:ext>
            </a:extLst>
          </p:cNvPr>
          <p:cNvSpPr/>
          <p:nvPr/>
        </p:nvSpPr>
        <p:spPr>
          <a:xfrm>
            <a:off x="4763249" y="364017"/>
            <a:ext cx="2421143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CB5F45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시사점</a:t>
            </a:r>
            <a:endParaRPr lang="en-US" altLang="ko-KR" sz="2000" dirty="0">
              <a:solidFill>
                <a:srgbClr val="CB5F45"/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B19CC6-F60B-44B0-8C36-6B2CEFECFB76}"/>
              </a:ext>
            </a:extLst>
          </p:cNvPr>
          <p:cNvSpPr/>
          <p:nvPr/>
        </p:nvSpPr>
        <p:spPr>
          <a:xfrm>
            <a:off x="2615082" y="759418"/>
            <a:ext cx="671747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앞으로 오더그레이가 나아가야 할 방향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6C3D00-0D6A-42E5-A202-98AB57D2D815}"/>
              </a:ext>
            </a:extLst>
          </p:cNvPr>
          <p:cNvSpPr/>
          <p:nvPr/>
        </p:nvSpPr>
        <p:spPr>
          <a:xfrm>
            <a:off x="0" y="4992295"/>
            <a:ext cx="12192000" cy="1858173"/>
          </a:xfrm>
          <a:prstGeom prst="rect">
            <a:avLst/>
          </a:prstGeom>
          <a:solidFill>
            <a:srgbClr val="C4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198A44-7224-46A6-9772-C11122F30F9A}"/>
              </a:ext>
            </a:extLst>
          </p:cNvPr>
          <p:cNvGrpSpPr/>
          <p:nvPr/>
        </p:nvGrpSpPr>
        <p:grpSpPr>
          <a:xfrm>
            <a:off x="4384870" y="1961791"/>
            <a:ext cx="3393607" cy="4055343"/>
            <a:chOff x="4384870" y="1961791"/>
            <a:chExt cx="3393607" cy="4055343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E352346-1375-491F-8E00-34B696EC6455}"/>
                </a:ext>
              </a:extLst>
            </p:cNvPr>
            <p:cNvSpPr/>
            <p:nvPr/>
          </p:nvSpPr>
          <p:spPr>
            <a:xfrm>
              <a:off x="4483757" y="2363342"/>
              <a:ext cx="3203077" cy="36298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254ED4E-24D5-427B-8661-BBCA193180E3}"/>
                </a:ext>
              </a:extLst>
            </p:cNvPr>
            <p:cNvSpPr/>
            <p:nvPr/>
          </p:nvSpPr>
          <p:spPr>
            <a:xfrm>
              <a:off x="5805946" y="1961791"/>
              <a:ext cx="540000" cy="54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384870" y="2895919"/>
              <a:ext cx="3393607" cy="844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700" dirty="0">
                  <a:solidFill>
                    <a:srgbClr val="C45D4C"/>
                  </a:solidFill>
                  <a:latin typeface="위메프OTF SemiBold" panose="020B0600000101010101" pitchFamily="34" charset="-127"/>
                  <a:ea typeface="위메프OTF SemiBold" panose="020B0600000101010101" pitchFamily="34" charset="-127"/>
                </a:rPr>
                <a:t>타겟</a:t>
              </a:r>
              <a:r>
                <a:rPr lang="ko-KR" altLang="en-US" sz="17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위메프OTF SemiBold" panose="020B0600000101010101" pitchFamily="34" charset="-127"/>
                  <a:ea typeface="위메프OTF SemiBold" panose="020B0600000101010101" pitchFamily="34" charset="-127"/>
                </a:rPr>
                <a:t>에 대한 </a:t>
              </a:r>
              <a:r>
                <a:rPr lang="ko-KR" altLang="en-US" sz="1700" dirty="0">
                  <a:solidFill>
                    <a:srgbClr val="C45D4C"/>
                  </a:solidFill>
                  <a:latin typeface="위메프OTF SemiBold" panose="020B0600000101010101" pitchFamily="34" charset="-127"/>
                  <a:ea typeface="위메프OTF SemiBold" panose="020B0600000101010101" pitchFamily="34" charset="-127"/>
                </a:rPr>
                <a:t>정확한 이해</a:t>
              </a:r>
              <a:r>
                <a:rPr lang="ko-KR" altLang="en-US" sz="1700" dirty="0">
                  <a:latin typeface="위메프OTF SemiBold" panose="020B0600000101010101" pitchFamily="34" charset="-127"/>
                  <a:ea typeface="위메프OTF SemiBold" panose="020B0600000101010101" pitchFamily="34" charset="-127"/>
                </a:rPr>
                <a:t>로</a:t>
              </a:r>
              <a:r>
                <a:rPr lang="ko-KR" altLang="en-US" sz="17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위메프OTF SemiBold" panose="020B0600000101010101" pitchFamily="34" charset="-127"/>
                  <a:ea typeface="위메프OTF SemiBold" panose="020B0600000101010101" pitchFamily="34" charset="-127"/>
                </a:rPr>
                <a:t> </a:t>
              </a:r>
              <a:endParaRPr lang="en-US" altLang="ko-KR" sz="1700" dirty="0">
                <a:solidFill>
                  <a:prstClr val="black">
                    <a:lumMod val="65000"/>
                    <a:lumOff val="35000"/>
                  </a:prstClr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7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위메프OTF SemiBold" panose="020B0600000101010101" pitchFamily="34" charset="-127"/>
                  <a:ea typeface="위메프OTF SemiBold" panose="020B0600000101010101" pitchFamily="34" charset="-127"/>
                </a:rPr>
                <a:t>메시지 전달을 해야 한다</a:t>
              </a:r>
              <a:r>
                <a:rPr lang="en-US" altLang="ko-KR" sz="17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위메프OTF SemiBold" panose="020B0600000101010101" pitchFamily="34" charset="-127"/>
                  <a:ea typeface="위메프OTF SemiBold" panose="020B0600000101010101" pitchFamily="34" charset="-127"/>
                </a:rPr>
                <a:t>. </a:t>
              </a:r>
              <a:endParaRPr lang="ko-KR" altLang="en-US" sz="1700" dirty="0">
                <a:solidFill>
                  <a:prstClr val="black">
                    <a:lumMod val="65000"/>
                    <a:lumOff val="35000"/>
                  </a:prstClr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48CDA1A-5C68-42F4-AA10-8641B3BF9EA3}"/>
                </a:ext>
              </a:extLst>
            </p:cNvPr>
            <p:cNvSpPr/>
            <p:nvPr/>
          </p:nvSpPr>
          <p:spPr>
            <a:xfrm>
              <a:off x="5703159" y="1972760"/>
              <a:ext cx="748937" cy="452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700" dirty="0">
                  <a:solidFill>
                    <a:schemeClr val="bg1"/>
                  </a:solidFill>
                  <a:latin typeface="위메프OTF Bold" panose="020B0600000101010101" pitchFamily="34" charset="-127"/>
                  <a:ea typeface="위메프OTF Bold" panose="020B0600000101010101" pitchFamily="34" charset="-127"/>
                </a:rPr>
                <a:t>02</a:t>
              </a:r>
              <a:endParaRPr lang="en-US" altLang="ko-KR" sz="17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6A5F99D-5676-4933-BCFD-A84C9BA35D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20"/>
                      </a14:imgEffect>
                    </a14:imgLayer>
                  </a14:imgProps>
                </a:ext>
              </a:extLst>
            </a:blip>
            <a:srcRect b="12291"/>
            <a:stretch/>
          </p:blipFill>
          <p:spPr>
            <a:xfrm>
              <a:off x="4481774" y="4076077"/>
              <a:ext cx="3203077" cy="194105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4C54204-2AFC-4E9C-8640-5A77457AAD82}"/>
              </a:ext>
            </a:extLst>
          </p:cNvPr>
          <p:cNvGrpSpPr/>
          <p:nvPr/>
        </p:nvGrpSpPr>
        <p:grpSpPr>
          <a:xfrm>
            <a:off x="1073326" y="2081258"/>
            <a:ext cx="3196267" cy="3935674"/>
            <a:chOff x="1073326" y="2081258"/>
            <a:chExt cx="3196267" cy="393567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D79E0F0-A624-4B0B-AF5F-64B55263F0BB}"/>
                </a:ext>
              </a:extLst>
            </p:cNvPr>
            <p:cNvSpPr/>
            <p:nvPr/>
          </p:nvSpPr>
          <p:spPr>
            <a:xfrm>
              <a:off x="1075309" y="2363343"/>
              <a:ext cx="3194284" cy="36298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2406813" y="2081258"/>
              <a:ext cx="540000" cy="540000"/>
            </a:xfrm>
            <a:prstGeom prst="ellipse">
              <a:avLst/>
            </a:prstGeom>
            <a:solidFill>
              <a:srgbClr val="C45D4C"/>
            </a:solidFill>
            <a:ln>
              <a:solidFill>
                <a:srgbClr val="CA5C4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275174" y="2916036"/>
              <a:ext cx="2795798" cy="844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700" dirty="0">
                  <a:solidFill>
                    <a:srgbClr val="C45D4C"/>
                  </a:solidFill>
                  <a:latin typeface="위메프OTF SemiBold" panose="020B0600000101010101" pitchFamily="34" charset="-127"/>
                  <a:ea typeface="위메프OTF SemiBold" panose="020B0600000101010101" pitchFamily="34" charset="-127"/>
                </a:rPr>
                <a:t>제품 컨셉</a:t>
              </a:r>
              <a:r>
                <a:rPr lang="ko-KR" altLang="en-US" sz="1700" dirty="0">
                  <a:solidFill>
                    <a:srgbClr val="595959"/>
                  </a:solidFill>
                  <a:latin typeface="위메프OTF SemiBold" panose="020B0600000101010101" pitchFamily="34" charset="-127"/>
                  <a:ea typeface="위메프OTF SemiBold" panose="020B0600000101010101" pitchFamily="34" charset="-127"/>
                </a:rPr>
                <a:t>에 맞는 </a:t>
              </a:r>
              <a:r>
                <a:rPr lang="ko-KR" altLang="en-US" sz="1700" dirty="0">
                  <a:solidFill>
                    <a:srgbClr val="C45D4C"/>
                  </a:solidFill>
                  <a:latin typeface="위메프OTF SemiBold" panose="020B0600000101010101" pitchFamily="34" charset="-127"/>
                  <a:ea typeface="위메프OTF SemiBold" panose="020B0600000101010101" pitchFamily="34" charset="-127"/>
                </a:rPr>
                <a:t>고객층</a:t>
              </a:r>
              <a:r>
                <a:rPr lang="ko-KR" altLang="en-US" sz="1700" dirty="0">
                  <a:solidFill>
                    <a:srgbClr val="595959"/>
                  </a:solidFill>
                  <a:latin typeface="위메프OTF SemiBold" panose="020B0600000101010101" pitchFamily="34" charset="-127"/>
                  <a:ea typeface="위메프OTF SemiBold" panose="020B0600000101010101" pitchFamily="34" charset="-127"/>
                </a:rPr>
                <a:t>을 </a:t>
              </a:r>
              <a:endParaRPr lang="en-US" altLang="ko-KR" sz="1700" dirty="0">
                <a:solidFill>
                  <a:srgbClr val="595959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700" dirty="0">
                  <a:solidFill>
                    <a:srgbClr val="595959"/>
                  </a:solidFill>
                  <a:latin typeface="위메프OTF SemiBold" panose="020B0600000101010101" pitchFamily="34" charset="-127"/>
                  <a:ea typeface="위메프OTF SemiBold" panose="020B0600000101010101" pitchFamily="34" charset="-127"/>
                </a:rPr>
                <a:t>효과적으로 잡아야 한다</a:t>
              </a:r>
              <a:r>
                <a:rPr lang="en-US" altLang="ko-KR" sz="1700" dirty="0">
                  <a:solidFill>
                    <a:srgbClr val="595959"/>
                  </a:solidFill>
                  <a:latin typeface="위메프OTF SemiBold" panose="020B0600000101010101" pitchFamily="34" charset="-127"/>
                  <a:ea typeface="위메프OTF SemiBold" panose="020B0600000101010101" pitchFamily="34" charset="-127"/>
                </a:rPr>
                <a:t>.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54847ED-C4B3-4C05-8964-4B6BA7D8C244}"/>
                </a:ext>
              </a:extLst>
            </p:cNvPr>
            <p:cNvSpPr/>
            <p:nvPr/>
          </p:nvSpPr>
          <p:spPr>
            <a:xfrm>
              <a:off x="2308687" y="2088987"/>
              <a:ext cx="748937" cy="452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700" dirty="0">
                  <a:solidFill>
                    <a:schemeClr val="bg1"/>
                  </a:solidFill>
                  <a:latin typeface="위메프OTF Bold" panose="020B0600000101010101" pitchFamily="34" charset="-127"/>
                  <a:ea typeface="위메프OTF Bold" panose="020B0600000101010101" pitchFamily="34" charset="-127"/>
                </a:rPr>
                <a:t>01</a:t>
              </a:r>
              <a:endParaRPr lang="en-US" altLang="ko-KR" sz="17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D42F102-57B7-47E0-A4CA-A379E7B50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7"/>
                      </a14:imgEffect>
                    </a14:imgLayer>
                  </a14:imgProps>
                </a:ext>
              </a:extLst>
            </a:blip>
            <a:srcRect l="1801" r="1402" b="5008"/>
            <a:stretch/>
          </p:blipFill>
          <p:spPr>
            <a:xfrm>
              <a:off x="1073326" y="4075875"/>
              <a:ext cx="3195290" cy="1941057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9824B47-D04C-4A69-89A2-4BF28A155556}"/>
              </a:ext>
            </a:extLst>
          </p:cNvPr>
          <p:cNvGrpSpPr/>
          <p:nvPr/>
        </p:nvGrpSpPr>
        <p:grpSpPr>
          <a:xfrm>
            <a:off x="7843587" y="2054194"/>
            <a:ext cx="3275088" cy="3962739"/>
            <a:chOff x="7843587" y="2054194"/>
            <a:chExt cx="3275088" cy="396273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2DF011F-7501-4BEF-8456-1CE74E3F62D1}"/>
                </a:ext>
              </a:extLst>
            </p:cNvPr>
            <p:cNvSpPr/>
            <p:nvPr/>
          </p:nvSpPr>
          <p:spPr>
            <a:xfrm>
              <a:off x="7845571" y="2363342"/>
              <a:ext cx="3273104" cy="36298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41A0E95-CFA9-45C3-8B4E-0E3991202E1B}"/>
                </a:ext>
              </a:extLst>
            </p:cNvPr>
            <p:cNvSpPr/>
            <p:nvPr/>
          </p:nvSpPr>
          <p:spPr>
            <a:xfrm>
              <a:off x="9212770" y="2054194"/>
              <a:ext cx="540000" cy="540000"/>
            </a:xfrm>
            <a:prstGeom prst="ellipse">
              <a:avLst/>
            </a:prstGeom>
            <a:solidFill>
              <a:srgbClr val="C45D4C"/>
            </a:solidFill>
            <a:ln>
              <a:solidFill>
                <a:srgbClr val="CA5C4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095066" y="2888812"/>
              <a:ext cx="2795798" cy="844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700" dirty="0">
                  <a:solidFill>
                    <a:srgbClr val="C45D4C"/>
                  </a:solidFill>
                  <a:latin typeface="위메프OTF SemiBold" panose="020B0600000101010101" pitchFamily="34" charset="-127"/>
                  <a:ea typeface="위메프OTF SemiBold" panose="020B0600000101010101" pitchFamily="34" charset="-127"/>
                </a:rPr>
                <a:t>장기적인</a:t>
              </a:r>
              <a:r>
                <a:rPr lang="ko-KR" altLang="en-US" sz="17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위메프OTF SemiBold" panose="020B0600000101010101" pitchFamily="34" charset="-127"/>
                  <a:ea typeface="위메프OTF SemiBold" panose="020B0600000101010101" pitchFamily="34" charset="-127"/>
                </a:rPr>
                <a:t> 관점으로 </a:t>
              </a:r>
              <a:r>
                <a:rPr lang="ko-KR" altLang="en-US" sz="1700" dirty="0">
                  <a:solidFill>
                    <a:srgbClr val="C45D4C"/>
                  </a:solidFill>
                  <a:latin typeface="위메프OTF SemiBold" panose="020B0600000101010101" pitchFamily="34" charset="-127"/>
                  <a:ea typeface="위메프OTF SemiBold" panose="020B0600000101010101" pitchFamily="34" charset="-127"/>
                </a:rPr>
                <a:t>일관된 </a:t>
              </a:r>
              <a:endParaRPr lang="en-US" altLang="ko-KR" sz="1700" dirty="0">
                <a:solidFill>
                  <a:srgbClr val="C45D4C"/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700" dirty="0">
                  <a:solidFill>
                    <a:srgbClr val="C45D4C"/>
                  </a:solidFill>
                  <a:latin typeface="위메프OTF SemiBold" panose="020B0600000101010101" pitchFamily="34" charset="-127"/>
                  <a:ea typeface="위메프OTF SemiBold" panose="020B0600000101010101" pitchFamily="34" charset="-127"/>
                </a:rPr>
                <a:t>홍보 방식</a:t>
              </a:r>
              <a:r>
                <a:rPr lang="ko-KR" altLang="en-US" sz="17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위메프OTF SemiBold" panose="020B0600000101010101" pitchFamily="34" charset="-127"/>
                  <a:ea typeface="위메프OTF SemiBold" panose="020B0600000101010101" pitchFamily="34" charset="-127"/>
                </a:rPr>
                <a:t>을 도입해야 한다</a:t>
              </a:r>
              <a:r>
                <a:rPr lang="en-US" altLang="ko-KR" sz="17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위메프OTF SemiBold" panose="020B0600000101010101" pitchFamily="34" charset="-127"/>
                  <a:ea typeface="위메프OTF SemiBold" panose="020B0600000101010101" pitchFamily="34" charset="-127"/>
                </a:rPr>
                <a:t>. </a:t>
              </a:r>
              <a:endParaRPr lang="ko-KR" altLang="en-US" sz="1700" dirty="0">
                <a:solidFill>
                  <a:prstClr val="black">
                    <a:lumMod val="65000"/>
                    <a:lumOff val="35000"/>
                  </a:prstClr>
                </a:solidFill>
                <a:latin typeface="위메프OTF SemiBold" panose="020B0600000101010101" pitchFamily="34" charset="-127"/>
                <a:ea typeface="위메프OTF SemiBold" panose="020B0600000101010101" pitchFamily="34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9C1846D-2BC3-441C-B0C6-ED9C1664E604}"/>
                </a:ext>
              </a:extLst>
            </p:cNvPr>
            <p:cNvSpPr/>
            <p:nvPr/>
          </p:nvSpPr>
          <p:spPr>
            <a:xfrm>
              <a:off x="9105510" y="2070879"/>
              <a:ext cx="748937" cy="452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700" dirty="0">
                  <a:solidFill>
                    <a:schemeClr val="bg1"/>
                  </a:solidFill>
                  <a:latin typeface="위메프OTF Bold" panose="020B0600000101010101" pitchFamily="34" charset="-127"/>
                  <a:ea typeface="위메프OTF Bold" panose="020B0600000101010101" pitchFamily="34" charset="-127"/>
                </a:rPr>
                <a:t>03</a:t>
              </a:r>
              <a:endParaRPr lang="en-US" altLang="ko-KR" sz="17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4F64395-2841-4478-AB2B-A2010CC458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665" t="7503" r="-1" b="3734"/>
            <a:stretch/>
          </p:blipFill>
          <p:spPr>
            <a:xfrm>
              <a:off x="7843587" y="4076077"/>
              <a:ext cx="3275087" cy="1940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8747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자유형 66"/>
          <p:cNvSpPr/>
          <p:nvPr/>
        </p:nvSpPr>
        <p:spPr>
          <a:xfrm>
            <a:off x="776732" y="527597"/>
            <a:ext cx="11019063" cy="5823713"/>
          </a:xfrm>
          <a:custGeom>
            <a:avLst/>
            <a:gdLst>
              <a:gd name="connsiteX0" fmla="*/ 2356742 w 11019063"/>
              <a:gd name="connsiteY0" fmla="*/ 5645913 h 5823713"/>
              <a:gd name="connsiteX1" fmla="*/ 2445642 w 11019063"/>
              <a:gd name="connsiteY1" fmla="*/ 5734813 h 5823713"/>
              <a:gd name="connsiteX2" fmla="*/ 2356742 w 11019063"/>
              <a:gd name="connsiteY2" fmla="*/ 5823713 h 5823713"/>
              <a:gd name="connsiteX3" fmla="*/ 2267842 w 11019063"/>
              <a:gd name="connsiteY3" fmla="*/ 5734813 h 5823713"/>
              <a:gd name="connsiteX4" fmla="*/ 2356742 w 11019063"/>
              <a:gd name="connsiteY4" fmla="*/ 5645913 h 5823713"/>
              <a:gd name="connsiteX5" fmla="*/ 234949 w 11019063"/>
              <a:gd name="connsiteY5" fmla="*/ 5538630 h 5823713"/>
              <a:gd name="connsiteX6" fmla="*/ 292098 w 11019063"/>
              <a:gd name="connsiteY6" fmla="*/ 5595780 h 5823713"/>
              <a:gd name="connsiteX7" fmla="*/ 234949 w 11019063"/>
              <a:gd name="connsiteY7" fmla="*/ 5652930 h 5823713"/>
              <a:gd name="connsiteX8" fmla="*/ 177799 w 11019063"/>
              <a:gd name="connsiteY8" fmla="*/ 5595780 h 5823713"/>
              <a:gd name="connsiteX9" fmla="*/ 234949 w 11019063"/>
              <a:gd name="connsiteY9" fmla="*/ 5538630 h 5823713"/>
              <a:gd name="connsiteX10" fmla="*/ 9709946 w 11019063"/>
              <a:gd name="connsiteY10" fmla="*/ 5424330 h 5823713"/>
              <a:gd name="connsiteX11" fmla="*/ 9767096 w 11019063"/>
              <a:gd name="connsiteY11" fmla="*/ 5481480 h 5823713"/>
              <a:gd name="connsiteX12" fmla="*/ 9709946 w 11019063"/>
              <a:gd name="connsiteY12" fmla="*/ 5538630 h 5823713"/>
              <a:gd name="connsiteX13" fmla="*/ 9652796 w 11019063"/>
              <a:gd name="connsiteY13" fmla="*/ 5481480 h 5823713"/>
              <a:gd name="connsiteX14" fmla="*/ 9709946 w 11019063"/>
              <a:gd name="connsiteY14" fmla="*/ 5424330 h 5823713"/>
              <a:gd name="connsiteX15" fmla="*/ 1536699 w 11019063"/>
              <a:gd name="connsiteY15" fmla="*/ 5025129 h 5823713"/>
              <a:gd name="connsiteX16" fmla="*/ 1625599 w 11019063"/>
              <a:gd name="connsiteY16" fmla="*/ 5114029 h 5823713"/>
              <a:gd name="connsiteX17" fmla="*/ 1536699 w 11019063"/>
              <a:gd name="connsiteY17" fmla="*/ 5202929 h 5823713"/>
              <a:gd name="connsiteX18" fmla="*/ 1447799 w 11019063"/>
              <a:gd name="connsiteY18" fmla="*/ 5114029 h 5823713"/>
              <a:gd name="connsiteX19" fmla="*/ 1536699 w 11019063"/>
              <a:gd name="connsiteY19" fmla="*/ 5025129 h 5823713"/>
              <a:gd name="connsiteX20" fmla="*/ 10695213 w 11019063"/>
              <a:gd name="connsiteY20" fmla="*/ 4967979 h 5823713"/>
              <a:gd name="connsiteX21" fmla="*/ 10752363 w 11019063"/>
              <a:gd name="connsiteY21" fmla="*/ 5025129 h 5823713"/>
              <a:gd name="connsiteX22" fmla="*/ 10695213 w 11019063"/>
              <a:gd name="connsiteY22" fmla="*/ 5082279 h 5823713"/>
              <a:gd name="connsiteX23" fmla="*/ 10638063 w 11019063"/>
              <a:gd name="connsiteY23" fmla="*/ 5025129 h 5823713"/>
              <a:gd name="connsiteX24" fmla="*/ 10695213 w 11019063"/>
              <a:gd name="connsiteY24" fmla="*/ 4967979 h 5823713"/>
              <a:gd name="connsiteX25" fmla="*/ 561989 w 11019063"/>
              <a:gd name="connsiteY25" fmla="*/ 4157228 h 5823713"/>
              <a:gd name="connsiteX26" fmla="*/ 650889 w 11019063"/>
              <a:gd name="connsiteY26" fmla="*/ 4246128 h 5823713"/>
              <a:gd name="connsiteX27" fmla="*/ 561989 w 11019063"/>
              <a:gd name="connsiteY27" fmla="*/ 4335028 h 5823713"/>
              <a:gd name="connsiteX28" fmla="*/ 473089 w 11019063"/>
              <a:gd name="connsiteY28" fmla="*/ 4246128 h 5823713"/>
              <a:gd name="connsiteX29" fmla="*/ 561989 w 11019063"/>
              <a:gd name="connsiteY29" fmla="*/ 4157228 h 5823713"/>
              <a:gd name="connsiteX30" fmla="*/ 6188195 w 11019063"/>
              <a:gd name="connsiteY30" fmla="*/ 4068328 h 5823713"/>
              <a:gd name="connsiteX31" fmla="*/ 8677395 w 11019063"/>
              <a:gd name="connsiteY31" fmla="*/ 4068328 h 5823713"/>
              <a:gd name="connsiteX32" fmla="*/ 8766295 w 11019063"/>
              <a:gd name="connsiteY32" fmla="*/ 4157228 h 5823713"/>
              <a:gd name="connsiteX33" fmla="*/ 8677395 w 11019063"/>
              <a:gd name="connsiteY33" fmla="*/ 4246128 h 5823713"/>
              <a:gd name="connsiteX34" fmla="*/ 6188195 w 11019063"/>
              <a:gd name="connsiteY34" fmla="*/ 4246128 h 5823713"/>
              <a:gd name="connsiteX35" fmla="*/ 6099295 w 11019063"/>
              <a:gd name="connsiteY35" fmla="*/ 4157228 h 5823713"/>
              <a:gd name="connsiteX36" fmla="*/ 6188195 w 11019063"/>
              <a:gd name="connsiteY36" fmla="*/ 4068328 h 5823713"/>
              <a:gd name="connsiteX37" fmla="*/ 6891298 w 11019063"/>
              <a:gd name="connsiteY37" fmla="*/ 3816219 h 5823713"/>
              <a:gd name="connsiteX38" fmla="*/ 9380498 w 11019063"/>
              <a:gd name="connsiteY38" fmla="*/ 3816219 h 5823713"/>
              <a:gd name="connsiteX39" fmla="*/ 9469398 w 11019063"/>
              <a:gd name="connsiteY39" fmla="*/ 3905119 h 5823713"/>
              <a:gd name="connsiteX40" fmla="*/ 9380498 w 11019063"/>
              <a:gd name="connsiteY40" fmla="*/ 3994019 h 5823713"/>
              <a:gd name="connsiteX41" fmla="*/ 6891298 w 11019063"/>
              <a:gd name="connsiteY41" fmla="*/ 3994019 h 5823713"/>
              <a:gd name="connsiteX42" fmla="*/ 6802398 w 11019063"/>
              <a:gd name="connsiteY42" fmla="*/ 3905119 h 5823713"/>
              <a:gd name="connsiteX43" fmla="*/ 6891298 w 11019063"/>
              <a:gd name="connsiteY43" fmla="*/ 3816219 h 5823713"/>
              <a:gd name="connsiteX44" fmla="*/ 1562347 w 11019063"/>
              <a:gd name="connsiteY44" fmla="*/ 3745333 h 5823713"/>
              <a:gd name="connsiteX45" fmla="*/ 1651247 w 11019063"/>
              <a:gd name="connsiteY45" fmla="*/ 3834233 h 5823713"/>
              <a:gd name="connsiteX46" fmla="*/ 1562347 w 11019063"/>
              <a:gd name="connsiteY46" fmla="*/ 3923133 h 5823713"/>
              <a:gd name="connsiteX47" fmla="*/ 1473447 w 11019063"/>
              <a:gd name="connsiteY47" fmla="*/ 3834233 h 5823713"/>
              <a:gd name="connsiteX48" fmla="*/ 1562347 w 11019063"/>
              <a:gd name="connsiteY48" fmla="*/ 3745333 h 5823713"/>
              <a:gd name="connsiteX49" fmla="*/ 7384089 w 11019063"/>
              <a:gd name="connsiteY49" fmla="*/ 3566681 h 5823713"/>
              <a:gd name="connsiteX50" fmla="*/ 9873289 w 11019063"/>
              <a:gd name="connsiteY50" fmla="*/ 3566681 h 5823713"/>
              <a:gd name="connsiteX51" fmla="*/ 9962189 w 11019063"/>
              <a:gd name="connsiteY51" fmla="*/ 3655581 h 5823713"/>
              <a:gd name="connsiteX52" fmla="*/ 9873289 w 11019063"/>
              <a:gd name="connsiteY52" fmla="*/ 3744481 h 5823713"/>
              <a:gd name="connsiteX53" fmla="*/ 7384089 w 11019063"/>
              <a:gd name="connsiteY53" fmla="*/ 3744481 h 5823713"/>
              <a:gd name="connsiteX54" fmla="*/ 7295189 w 11019063"/>
              <a:gd name="connsiteY54" fmla="*/ 3655581 h 5823713"/>
              <a:gd name="connsiteX55" fmla="*/ 7384089 w 11019063"/>
              <a:gd name="connsiteY55" fmla="*/ 3566681 h 5823713"/>
              <a:gd name="connsiteX56" fmla="*/ 10354090 w 11019063"/>
              <a:gd name="connsiteY56" fmla="*/ 3542055 h 5823713"/>
              <a:gd name="connsiteX57" fmla="*/ 10442990 w 11019063"/>
              <a:gd name="connsiteY57" fmla="*/ 3630955 h 5823713"/>
              <a:gd name="connsiteX58" fmla="*/ 10354090 w 11019063"/>
              <a:gd name="connsiteY58" fmla="*/ 3719855 h 5823713"/>
              <a:gd name="connsiteX59" fmla="*/ 10265190 w 11019063"/>
              <a:gd name="connsiteY59" fmla="*/ 3630955 h 5823713"/>
              <a:gd name="connsiteX60" fmla="*/ 10354090 w 11019063"/>
              <a:gd name="connsiteY60" fmla="*/ 3542055 h 5823713"/>
              <a:gd name="connsiteX61" fmla="*/ 9574453 w 11019063"/>
              <a:gd name="connsiteY61" fmla="*/ 2573562 h 5823713"/>
              <a:gd name="connsiteX62" fmla="*/ 9663353 w 11019063"/>
              <a:gd name="connsiteY62" fmla="*/ 2662462 h 5823713"/>
              <a:gd name="connsiteX63" fmla="*/ 9574453 w 11019063"/>
              <a:gd name="connsiteY63" fmla="*/ 2751362 h 5823713"/>
              <a:gd name="connsiteX64" fmla="*/ 9485553 w 11019063"/>
              <a:gd name="connsiteY64" fmla="*/ 2662462 h 5823713"/>
              <a:gd name="connsiteX65" fmla="*/ 9574453 w 11019063"/>
              <a:gd name="connsiteY65" fmla="*/ 2573562 h 5823713"/>
              <a:gd name="connsiteX66" fmla="*/ 2207293 w 11019063"/>
              <a:gd name="connsiteY66" fmla="*/ 2445368 h 5823713"/>
              <a:gd name="connsiteX67" fmla="*/ 4696488 w 11019063"/>
              <a:gd name="connsiteY67" fmla="*/ 2445368 h 5823713"/>
              <a:gd name="connsiteX68" fmla="*/ 4785388 w 11019063"/>
              <a:gd name="connsiteY68" fmla="*/ 2534267 h 5823713"/>
              <a:gd name="connsiteX69" fmla="*/ 4696488 w 11019063"/>
              <a:gd name="connsiteY69" fmla="*/ 2623167 h 5823713"/>
              <a:gd name="connsiteX70" fmla="*/ 2207293 w 11019063"/>
              <a:gd name="connsiteY70" fmla="*/ 2623167 h 5823713"/>
              <a:gd name="connsiteX71" fmla="*/ 2118393 w 11019063"/>
              <a:gd name="connsiteY71" fmla="*/ 2534267 h 5823713"/>
              <a:gd name="connsiteX72" fmla="*/ 2207293 w 11019063"/>
              <a:gd name="connsiteY72" fmla="*/ 2445368 h 5823713"/>
              <a:gd name="connsiteX73" fmla="*/ 1868267 w 11019063"/>
              <a:gd name="connsiteY73" fmla="*/ 2445368 h 5823713"/>
              <a:gd name="connsiteX74" fmla="*/ 1957168 w 11019063"/>
              <a:gd name="connsiteY74" fmla="*/ 2534267 h 5823713"/>
              <a:gd name="connsiteX75" fmla="*/ 1868267 w 11019063"/>
              <a:gd name="connsiteY75" fmla="*/ 2623167 h 5823713"/>
              <a:gd name="connsiteX76" fmla="*/ 1779368 w 11019063"/>
              <a:gd name="connsiteY76" fmla="*/ 2534267 h 5823713"/>
              <a:gd name="connsiteX77" fmla="*/ 1868267 w 11019063"/>
              <a:gd name="connsiteY77" fmla="*/ 2445368 h 5823713"/>
              <a:gd name="connsiteX78" fmla="*/ 966253 w 11019063"/>
              <a:gd name="connsiteY78" fmla="*/ 2166424 h 5823713"/>
              <a:gd name="connsiteX79" fmla="*/ 1055153 w 11019063"/>
              <a:gd name="connsiteY79" fmla="*/ 2255324 h 5823713"/>
              <a:gd name="connsiteX80" fmla="*/ 966253 w 11019063"/>
              <a:gd name="connsiteY80" fmla="*/ 2344224 h 5823713"/>
              <a:gd name="connsiteX81" fmla="*/ 877353 w 11019063"/>
              <a:gd name="connsiteY81" fmla="*/ 2255324 h 5823713"/>
              <a:gd name="connsiteX82" fmla="*/ 966253 w 11019063"/>
              <a:gd name="connsiteY82" fmla="*/ 2166424 h 5823713"/>
              <a:gd name="connsiteX83" fmla="*/ 1241970 w 11019063"/>
              <a:gd name="connsiteY83" fmla="*/ 2158186 h 5823713"/>
              <a:gd name="connsiteX84" fmla="*/ 3731167 w 11019063"/>
              <a:gd name="connsiteY84" fmla="*/ 2158186 h 5823713"/>
              <a:gd name="connsiteX85" fmla="*/ 3820067 w 11019063"/>
              <a:gd name="connsiteY85" fmla="*/ 2247086 h 5823713"/>
              <a:gd name="connsiteX86" fmla="*/ 3731167 w 11019063"/>
              <a:gd name="connsiteY86" fmla="*/ 2335987 h 5823713"/>
              <a:gd name="connsiteX87" fmla="*/ 1241970 w 11019063"/>
              <a:gd name="connsiteY87" fmla="*/ 2335987 h 5823713"/>
              <a:gd name="connsiteX88" fmla="*/ 1153071 w 11019063"/>
              <a:gd name="connsiteY88" fmla="*/ 2247086 h 5823713"/>
              <a:gd name="connsiteX89" fmla="*/ 1241970 w 11019063"/>
              <a:gd name="connsiteY89" fmla="*/ 2158186 h 5823713"/>
              <a:gd name="connsiteX90" fmla="*/ 381000 w 11019063"/>
              <a:gd name="connsiteY90" fmla="*/ 1916886 h 5823713"/>
              <a:gd name="connsiteX91" fmla="*/ 2870201 w 11019063"/>
              <a:gd name="connsiteY91" fmla="*/ 1916886 h 5823713"/>
              <a:gd name="connsiteX92" fmla="*/ 2959101 w 11019063"/>
              <a:gd name="connsiteY92" fmla="*/ 2005786 h 5823713"/>
              <a:gd name="connsiteX93" fmla="*/ 2870201 w 11019063"/>
              <a:gd name="connsiteY93" fmla="*/ 2094686 h 5823713"/>
              <a:gd name="connsiteX94" fmla="*/ 381000 w 11019063"/>
              <a:gd name="connsiteY94" fmla="*/ 2094686 h 5823713"/>
              <a:gd name="connsiteX95" fmla="*/ 292100 w 11019063"/>
              <a:gd name="connsiteY95" fmla="*/ 2005786 h 5823713"/>
              <a:gd name="connsiteX96" fmla="*/ 381000 w 11019063"/>
              <a:gd name="connsiteY96" fmla="*/ 1916886 h 5823713"/>
              <a:gd name="connsiteX97" fmla="*/ 88900 w 11019063"/>
              <a:gd name="connsiteY97" fmla="*/ 1916886 h 5823713"/>
              <a:gd name="connsiteX98" fmla="*/ 177800 w 11019063"/>
              <a:gd name="connsiteY98" fmla="*/ 2005786 h 5823713"/>
              <a:gd name="connsiteX99" fmla="*/ 88900 w 11019063"/>
              <a:gd name="connsiteY99" fmla="*/ 2094686 h 5823713"/>
              <a:gd name="connsiteX100" fmla="*/ 0 w 11019063"/>
              <a:gd name="connsiteY100" fmla="*/ 2005786 h 5823713"/>
              <a:gd name="connsiteX101" fmla="*/ 88900 w 11019063"/>
              <a:gd name="connsiteY101" fmla="*/ 1916886 h 5823713"/>
              <a:gd name="connsiteX102" fmla="*/ 873791 w 11019063"/>
              <a:gd name="connsiteY102" fmla="*/ 1667348 h 5823713"/>
              <a:gd name="connsiteX103" fmla="*/ 3362993 w 11019063"/>
              <a:gd name="connsiteY103" fmla="*/ 1667348 h 5823713"/>
              <a:gd name="connsiteX104" fmla="*/ 3451888 w 11019063"/>
              <a:gd name="connsiteY104" fmla="*/ 1756248 h 5823713"/>
              <a:gd name="connsiteX105" fmla="*/ 3362993 w 11019063"/>
              <a:gd name="connsiteY105" fmla="*/ 1845148 h 5823713"/>
              <a:gd name="connsiteX106" fmla="*/ 873791 w 11019063"/>
              <a:gd name="connsiteY106" fmla="*/ 1845148 h 5823713"/>
              <a:gd name="connsiteX107" fmla="*/ 784891 w 11019063"/>
              <a:gd name="connsiteY107" fmla="*/ 1756248 h 5823713"/>
              <a:gd name="connsiteX108" fmla="*/ 873791 w 11019063"/>
              <a:gd name="connsiteY108" fmla="*/ 1667348 h 5823713"/>
              <a:gd name="connsiteX109" fmla="*/ 2077355 w 11019063"/>
              <a:gd name="connsiteY109" fmla="*/ 1395206 h 5823713"/>
              <a:gd name="connsiteX110" fmla="*/ 4566551 w 11019063"/>
              <a:gd name="connsiteY110" fmla="*/ 1395206 h 5823713"/>
              <a:gd name="connsiteX111" fmla="*/ 4655451 w 11019063"/>
              <a:gd name="connsiteY111" fmla="*/ 1484107 h 5823713"/>
              <a:gd name="connsiteX112" fmla="*/ 4566551 w 11019063"/>
              <a:gd name="connsiteY112" fmla="*/ 1573005 h 5823713"/>
              <a:gd name="connsiteX113" fmla="*/ 2077355 w 11019063"/>
              <a:gd name="connsiteY113" fmla="*/ 1573005 h 5823713"/>
              <a:gd name="connsiteX114" fmla="*/ 1988455 w 11019063"/>
              <a:gd name="connsiteY114" fmla="*/ 1484107 h 5823713"/>
              <a:gd name="connsiteX115" fmla="*/ 2077355 w 11019063"/>
              <a:gd name="connsiteY115" fmla="*/ 1395206 h 5823713"/>
              <a:gd name="connsiteX116" fmla="*/ 1779969 w 11019063"/>
              <a:gd name="connsiteY116" fmla="*/ 1395206 h 5823713"/>
              <a:gd name="connsiteX117" fmla="*/ 1868869 w 11019063"/>
              <a:gd name="connsiteY117" fmla="*/ 1484107 h 5823713"/>
              <a:gd name="connsiteX118" fmla="*/ 1779969 w 11019063"/>
              <a:gd name="connsiteY118" fmla="*/ 1573005 h 5823713"/>
              <a:gd name="connsiteX119" fmla="*/ 1691069 w 11019063"/>
              <a:gd name="connsiteY119" fmla="*/ 1484107 h 5823713"/>
              <a:gd name="connsiteX120" fmla="*/ 1779969 w 11019063"/>
              <a:gd name="connsiteY120" fmla="*/ 1395206 h 5823713"/>
              <a:gd name="connsiteX121" fmla="*/ 9893971 w 11019063"/>
              <a:gd name="connsiteY121" fmla="*/ 1385347 h 5823713"/>
              <a:gd name="connsiteX122" fmla="*/ 9982871 w 11019063"/>
              <a:gd name="connsiteY122" fmla="*/ 1474247 h 5823713"/>
              <a:gd name="connsiteX123" fmla="*/ 9893971 w 11019063"/>
              <a:gd name="connsiteY123" fmla="*/ 1563147 h 5823713"/>
              <a:gd name="connsiteX124" fmla="*/ 9805071 w 11019063"/>
              <a:gd name="connsiteY124" fmla="*/ 1474247 h 5823713"/>
              <a:gd name="connsiteX125" fmla="*/ 9893971 w 11019063"/>
              <a:gd name="connsiteY125" fmla="*/ 1385347 h 5823713"/>
              <a:gd name="connsiteX126" fmla="*/ 10930163 w 11019063"/>
              <a:gd name="connsiteY126" fmla="*/ 1153210 h 5823713"/>
              <a:gd name="connsiteX127" fmla="*/ 11019063 w 11019063"/>
              <a:gd name="connsiteY127" fmla="*/ 1242110 h 5823713"/>
              <a:gd name="connsiteX128" fmla="*/ 10930163 w 11019063"/>
              <a:gd name="connsiteY128" fmla="*/ 1331010 h 5823713"/>
              <a:gd name="connsiteX129" fmla="*/ 10841263 w 11019063"/>
              <a:gd name="connsiteY129" fmla="*/ 1242110 h 5823713"/>
              <a:gd name="connsiteX130" fmla="*/ 10930163 w 11019063"/>
              <a:gd name="connsiteY130" fmla="*/ 1153210 h 5823713"/>
              <a:gd name="connsiteX131" fmla="*/ 8919261 w 11019063"/>
              <a:gd name="connsiteY131" fmla="*/ 517446 h 5823713"/>
              <a:gd name="connsiteX132" fmla="*/ 9008161 w 11019063"/>
              <a:gd name="connsiteY132" fmla="*/ 606346 h 5823713"/>
              <a:gd name="connsiteX133" fmla="*/ 8919261 w 11019063"/>
              <a:gd name="connsiteY133" fmla="*/ 695246 h 5823713"/>
              <a:gd name="connsiteX134" fmla="*/ 8830361 w 11019063"/>
              <a:gd name="connsiteY134" fmla="*/ 606346 h 5823713"/>
              <a:gd name="connsiteX135" fmla="*/ 8919261 w 11019063"/>
              <a:gd name="connsiteY135" fmla="*/ 517446 h 5823713"/>
              <a:gd name="connsiteX136" fmla="*/ 739789 w 11019063"/>
              <a:gd name="connsiteY136" fmla="*/ 127970 h 5823713"/>
              <a:gd name="connsiteX137" fmla="*/ 828689 w 11019063"/>
              <a:gd name="connsiteY137" fmla="*/ 216870 h 5823713"/>
              <a:gd name="connsiteX138" fmla="*/ 739789 w 11019063"/>
              <a:gd name="connsiteY138" fmla="*/ 305770 h 5823713"/>
              <a:gd name="connsiteX139" fmla="*/ 650889 w 11019063"/>
              <a:gd name="connsiteY139" fmla="*/ 216870 h 5823713"/>
              <a:gd name="connsiteX140" fmla="*/ 739789 w 11019063"/>
              <a:gd name="connsiteY140" fmla="*/ 127970 h 5823713"/>
              <a:gd name="connsiteX141" fmla="*/ 9919619 w 11019063"/>
              <a:gd name="connsiteY141" fmla="*/ 105550 h 5823713"/>
              <a:gd name="connsiteX142" fmla="*/ 10008519 w 11019063"/>
              <a:gd name="connsiteY142" fmla="*/ 194450 h 5823713"/>
              <a:gd name="connsiteX143" fmla="*/ 9919619 w 11019063"/>
              <a:gd name="connsiteY143" fmla="*/ 283351 h 5823713"/>
              <a:gd name="connsiteX144" fmla="*/ 9830719 w 11019063"/>
              <a:gd name="connsiteY144" fmla="*/ 194450 h 5823713"/>
              <a:gd name="connsiteX145" fmla="*/ 9919619 w 11019063"/>
              <a:gd name="connsiteY145" fmla="*/ 105550 h 5823713"/>
              <a:gd name="connsiteX146" fmla="*/ 2959100 w 11019063"/>
              <a:gd name="connsiteY146" fmla="*/ 0 h 5823713"/>
              <a:gd name="connsiteX147" fmla="*/ 3047999 w 11019063"/>
              <a:gd name="connsiteY147" fmla="*/ 88900 h 5823713"/>
              <a:gd name="connsiteX148" fmla="*/ 2959100 w 11019063"/>
              <a:gd name="connsiteY148" fmla="*/ 177800 h 5823713"/>
              <a:gd name="connsiteX149" fmla="*/ 2870200 w 11019063"/>
              <a:gd name="connsiteY149" fmla="*/ 88900 h 5823713"/>
              <a:gd name="connsiteX150" fmla="*/ 2959100 w 11019063"/>
              <a:gd name="connsiteY150" fmla="*/ 0 h 582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11019063" h="5823713">
                <a:moveTo>
                  <a:pt x="2356742" y="5645913"/>
                </a:moveTo>
                <a:cubicBezTo>
                  <a:pt x="2405840" y="5645913"/>
                  <a:pt x="2445642" y="5685715"/>
                  <a:pt x="2445642" y="5734813"/>
                </a:cubicBezTo>
                <a:cubicBezTo>
                  <a:pt x="2445642" y="5783911"/>
                  <a:pt x="2405840" y="5823713"/>
                  <a:pt x="2356742" y="5823713"/>
                </a:cubicBezTo>
                <a:cubicBezTo>
                  <a:pt x="2307644" y="5823713"/>
                  <a:pt x="2267842" y="5783911"/>
                  <a:pt x="2267842" y="5734813"/>
                </a:cubicBezTo>
                <a:cubicBezTo>
                  <a:pt x="2267842" y="5685715"/>
                  <a:pt x="2307644" y="5645913"/>
                  <a:pt x="2356742" y="5645913"/>
                </a:cubicBezTo>
                <a:close/>
                <a:moveTo>
                  <a:pt x="234949" y="5538630"/>
                </a:moveTo>
                <a:cubicBezTo>
                  <a:pt x="266512" y="5538630"/>
                  <a:pt x="292098" y="5564217"/>
                  <a:pt x="292098" y="5595780"/>
                </a:cubicBezTo>
                <a:cubicBezTo>
                  <a:pt x="292098" y="5627343"/>
                  <a:pt x="266512" y="5652930"/>
                  <a:pt x="234949" y="5652930"/>
                </a:cubicBezTo>
                <a:cubicBezTo>
                  <a:pt x="203386" y="5652930"/>
                  <a:pt x="177799" y="5627343"/>
                  <a:pt x="177799" y="5595780"/>
                </a:cubicBezTo>
                <a:cubicBezTo>
                  <a:pt x="177799" y="5564217"/>
                  <a:pt x="203386" y="5538630"/>
                  <a:pt x="234949" y="5538630"/>
                </a:cubicBezTo>
                <a:close/>
                <a:moveTo>
                  <a:pt x="9709946" y="5424330"/>
                </a:moveTo>
                <a:cubicBezTo>
                  <a:pt x="9741509" y="5424330"/>
                  <a:pt x="9767096" y="5449917"/>
                  <a:pt x="9767096" y="5481480"/>
                </a:cubicBezTo>
                <a:cubicBezTo>
                  <a:pt x="9767096" y="5513043"/>
                  <a:pt x="9741509" y="5538630"/>
                  <a:pt x="9709946" y="5538630"/>
                </a:cubicBezTo>
                <a:cubicBezTo>
                  <a:pt x="9678383" y="5538630"/>
                  <a:pt x="9652796" y="5513043"/>
                  <a:pt x="9652796" y="5481480"/>
                </a:cubicBezTo>
                <a:cubicBezTo>
                  <a:pt x="9652796" y="5449917"/>
                  <a:pt x="9678383" y="5424330"/>
                  <a:pt x="9709946" y="5424330"/>
                </a:cubicBezTo>
                <a:close/>
                <a:moveTo>
                  <a:pt x="1536699" y="5025129"/>
                </a:moveTo>
                <a:cubicBezTo>
                  <a:pt x="1585797" y="5025129"/>
                  <a:pt x="1625599" y="5064931"/>
                  <a:pt x="1625599" y="5114029"/>
                </a:cubicBezTo>
                <a:cubicBezTo>
                  <a:pt x="1625599" y="5163127"/>
                  <a:pt x="1585797" y="5202929"/>
                  <a:pt x="1536699" y="5202929"/>
                </a:cubicBezTo>
                <a:cubicBezTo>
                  <a:pt x="1487601" y="5202929"/>
                  <a:pt x="1447799" y="5163127"/>
                  <a:pt x="1447799" y="5114029"/>
                </a:cubicBezTo>
                <a:cubicBezTo>
                  <a:pt x="1447799" y="5064931"/>
                  <a:pt x="1487601" y="5025129"/>
                  <a:pt x="1536699" y="5025129"/>
                </a:cubicBezTo>
                <a:close/>
                <a:moveTo>
                  <a:pt x="10695213" y="4967979"/>
                </a:moveTo>
                <a:cubicBezTo>
                  <a:pt x="10726776" y="4967979"/>
                  <a:pt x="10752363" y="4993566"/>
                  <a:pt x="10752363" y="5025129"/>
                </a:cubicBezTo>
                <a:cubicBezTo>
                  <a:pt x="10752363" y="5056692"/>
                  <a:pt x="10726776" y="5082279"/>
                  <a:pt x="10695213" y="5082279"/>
                </a:cubicBezTo>
                <a:cubicBezTo>
                  <a:pt x="10663650" y="5082279"/>
                  <a:pt x="10638063" y="5056692"/>
                  <a:pt x="10638063" y="5025129"/>
                </a:cubicBezTo>
                <a:cubicBezTo>
                  <a:pt x="10638063" y="4993566"/>
                  <a:pt x="10663650" y="4967979"/>
                  <a:pt x="10695213" y="4967979"/>
                </a:cubicBezTo>
                <a:close/>
                <a:moveTo>
                  <a:pt x="561989" y="4157228"/>
                </a:moveTo>
                <a:cubicBezTo>
                  <a:pt x="611087" y="4157228"/>
                  <a:pt x="650889" y="4197030"/>
                  <a:pt x="650889" y="4246128"/>
                </a:cubicBezTo>
                <a:cubicBezTo>
                  <a:pt x="650889" y="4295226"/>
                  <a:pt x="611087" y="4335028"/>
                  <a:pt x="561989" y="4335028"/>
                </a:cubicBezTo>
                <a:cubicBezTo>
                  <a:pt x="512892" y="4335028"/>
                  <a:pt x="473089" y="4295226"/>
                  <a:pt x="473089" y="4246128"/>
                </a:cubicBezTo>
                <a:cubicBezTo>
                  <a:pt x="473089" y="4197030"/>
                  <a:pt x="512892" y="4157228"/>
                  <a:pt x="561989" y="4157228"/>
                </a:cubicBezTo>
                <a:close/>
                <a:moveTo>
                  <a:pt x="6188195" y="4068328"/>
                </a:moveTo>
                <a:lnTo>
                  <a:pt x="8677395" y="4068328"/>
                </a:lnTo>
                <a:cubicBezTo>
                  <a:pt x="8726493" y="4068328"/>
                  <a:pt x="8766295" y="4108130"/>
                  <a:pt x="8766295" y="4157228"/>
                </a:cubicBezTo>
                <a:cubicBezTo>
                  <a:pt x="8766295" y="4206326"/>
                  <a:pt x="8726493" y="4246128"/>
                  <a:pt x="8677395" y="4246128"/>
                </a:cubicBezTo>
                <a:lnTo>
                  <a:pt x="6188195" y="4246128"/>
                </a:lnTo>
                <a:cubicBezTo>
                  <a:pt x="6139097" y="4246128"/>
                  <a:pt x="6099295" y="4206326"/>
                  <a:pt x="6099295" y="4157228"/>
                </a:cubicBezTo>
                <a:cubicBezTo>
                  <a:pt x="6099295" y="4108130"/>
                  <a:pt x="6139097" y="4068328"/>
                  <a:pt x="6188195" y="4068328"/>
                </a:cubicBezTo>
                <a:close/>
                <a:moveTo>
                  <a:pt x="6891298" y="3816219"/>
                </a:moveTo>
                <a:lnTo>
                  <a:pt x="9380498" y="3816219"/>
                </a:lnTo>
                <a:cubicBezTo>
                  <a:pt x="9429596" y="3816219"/>
                  <a:pt x="9469398" y="3856021"/>
                  <a:pt x="9469398" y="3905119"/>
                </a:cubicBezTo>
                <a:cubicBezTo>
                  <a:pt x="9469398" y="3954217"/>
                  <a:pt x="9429596" y="3994019"/>
                  <a:pt x="9380498" y="3994019"/>
                </a:cubicBezTo>
                <a:lnTo>
                  <a:pt x="6891298" y="3994019"/>
                </a:lnTo>
                <a:cubicBezTo>
                  <a:pt x="6842200" y="3994019"/>
                  <a:pt x="6802398" y="3954217"/>
                  <a:pt x="6802398" y="3905119"/>
                </a:cubicBezTo>
                <a:cubicBezTo>
                  <a:pt x="6802398" y="3856021"/>
                  <a:pt x="6842200" y="3816219"/>
                  <a:pt x="6891298" y="3816219"/>
                </a:cubicBezTo>
                <a:close/>
                <a:moveTo>
                  <a:pt x="1562347" y="3745333"/>
                </a:moveTo>
                <a:cubicBezTo>
                  <a:pt x="1611445" y="3745333"/>
                  <a:pt x="1651247" y="3785135"/>
                  <a:pt x="1651247" y="3834233"/>
                </a:cubicBezTo>
                <a:cubicBezTo>
                  <a:pt x="1651247" y="3883331"/>
                  <a:pt x="1611445" y="3923133"/>
                  <a:pt x="1562347" y="3923133"/>
                </a:cubicBezTo>
                <a:cubicBezTo>
                  <a:pt x="1513249" y="3923133"/>
                  <a:pt x="1473447" y="3883331"/>
                  <a:pt x="1473447" y="3834233"/>
                </a:cubicBezTo>
                <a:cubicBezTo>
                  <a:pt x="1473447" y="3785135"/>
                  <a:pt x="1513249" y="3745333"/>
                  <a:pt x="1562347" y="3745333"/>
                </a:cubicBezTo>
                <a:close/>
                <a:moveTo>
                  <a:pt x="7384089" y="3566681"/>
                </a:moveTo>
                <a:lnTo>
                  <a:pt x="9873289" y="3566681"/>
                </a:lnTo>
                <a:cubicBezTo>
                  <a:pt x="9922387" y="3566681"/>
                  <a:pt x="9962189" y="3606483"/>
                  <a:pt x="9962189" y="3655581"/>
                </a:cubicBezTo>
                <a:cubicBezTo>
                  <a:pt x="9962189" y="3704679"/>
                  <a:pt x="9922387" y="3744481"/>
                  <a:pt x="9873289" y="3744481"/>
                </a:cubicBezTo>
                <a:lnTo>
                  <a:pt x="7384089" y="3744481"/>
                </a:lnTo>
                <a:cubicBezTo>
                  <a:pt x="7334991" y="3744481"/>
                  <a:pt x="7295189" y="3704679"/>
                  <a:pt x="7295189" y="3655581"/>
                </a:cubicBezTo>
                <a:cubicBezTo>
                  <a:pt x="7295189" y="3606483"/>
                  <a:pt x="7334991" y="3566681"/>
                  <a:pt x="7384089" y="3566681"/>
                </a:cubicBezTo>
                <a:close/>
                <a:moveTo>
                  <a:pt x="10354090" y="3542055"/>
                </a:moveTo>
                <a:cubicBezTo>
                  <a:pt x="10403188" y="3542055"/>
                  <a:pt x="10442990" y="3581857"/>
                  <a:pt x="10442990" y="3630955"/>
                </a:cubicBezTo>
                <a:cubicBezTo>
                  <a:pt x="10442990" y="3680053"/>
                  <a:pt x="10403188" y="3719855"/>
                  <a:pt x="10354090" y="3719855"/>
                </a:cubicBezTo>
                <a:cubicBezTo>
                  <a:pt x="10304992" y="3719855"/>
                  <a:pt x="10265190" y="3680053"/>
                  <a:pt x="10265190" y="3630955"/>
                </a:cubicBezTo>
                <a:cubicBezTo>
                  <a:pt x="10265190" y="3581857"/>
                  <a:pt x="10304992" y="3542055"/>
                  <a:pt x="10354090" y="3542055"/>
                </a:cubicBezTo>
                <a:close/>
                <a:moveTo>
                  <a:pt x="9574453" y="2573562"/>
                </a:moveTo>
                <a:cubicBezTo>
                  <a:pt x="9623551" y="2573562"/>
                  <a:pt x="9663353" y="2613364"/>
                  <a:pt x="9663353" y="2662462"/>
                </a:cubicBezTo>
                <a:cubicBezTo>
                  <a:pt x="9663353" y="2711560"/>
                  <a:pt x="9623551" y="2751362"/>
                  <a:pt x="9574453" y="2751362"/>
                </a:cubicBezTo>
                <a:cubicBezTo>
                  <a:pt x="9525355" y="2751362"/>
                  <a:pt x="9485553" y="2711560"/>
                  <a:pt x="9485553" y="2662462"/>
                </a:cubicBezTo>
                <a:cubicBezTo>
                  <a:pt x="9485553" y="2613364"/>
                  <a:pt x="9525355" y="2573562"/>
                  <a:pt x="9574453" y="2573562"/>
                </a:cubicBezTo>
                <a:close/>
                <a:moveTo>
                  <a:pt x="2207293" y="2445368"/>
                </a:moveTo>
                <a:lnTo>
                  <a:pt x="4696488" y="2445368"/>
                </a:lnTo>
                <a:cubicBezTo>
                  <a:pt x="4745586" y="2445368"/>
                  <a:pt x="4785388" y="2485169"/>
                  <a:pt x="4785388" y="2534267"/>
                </a:cubicBezTo>
                <a:cubicBezTo>
                  <a:pt x="4785388" y="2583365"/>
                  <a:pt x="4745586" y="2623167"/>
                  <a:pt x="4696488" y="2623167"/>
                </a:cubicBezTo>
                <a:lnTo>
                  <a:pt x="2207293" y="2623167"/>
                </a:lnTo>
                <a:cubicBezTo>
                  <a:pt x="2158195" y="2623167"/>
                  <a:pt x="2118393" y="2583365"/>
                  <a:pt x="2118393" y="2534267"/>
                </a:cubicBezTo>
                <a:cubicBezTo>
                  <a:pt x="2118393" y="2485169"/>
                  <a:pt x="2158195" y="2445368"/>
                  <a:pt x="2207293" y="2445368"/>
                </a:cubicBezTo>
                <a:close/>
                <a:moveTo>
                  <a:pt x="1868267" y="2445368"/>
                </a:moveTo>
                <a:cubicBezTo>
                  <a:pt x="1917365" y="2445368"/>
                  <a:pt x="1957168" y="2485169"/>
                  <a:pt x="1957168" y="2534267"/>
                </a:cubicBezTo>
                <a:cubicBezTo>
                  <a:pt x="1957168" y="2583365"/>
                  <a:pt x="1917365" y="2623167"/>
                  <a:pt x="1868267" y="2623167"/>
                </a:cubicBezTo>
                <a:cubicBezTo>
                  <a:pt x="1819170" y="2623167"/>
                  <a:pt x="1779368" y="2583365"/>
                  <a:pt x="1779368" y="2534267"/>
                </a:cubicBezTo>
                <a:cubicBezTo>
                  <a:pt x="1779368" y="2485169"/>
                  <a:pt x="1819170" y="2445368"/>
                  <a:pt x="1868267" y="2445368"/>
                </a:cubicBezTo>
                <a:close/>
                <a:moveTo>
                  <a:pt x="966253" y="2166424"/>
                </a:moveTo>
                <a:cubicBezTo>
                  <a:pt x="1015351" y="2166424"/>
                  <a:pt x="1055153" y="2206226"/>
                  <a:pt x="1055153" y="2255324"/>
                </a:cubicBezTo>
                <a:cubicBezTo>
                  <a:pt x="1055153" y="2304422"/>
                  <a:pt x="1015351" y="2344224"/>
                  <a:pt x="966253" y="2344224"/>
                </a:cubicBezTo>
                <a:cubicBezTo>
                  <a:pt x="917155" y="2344224"/>
                  <a:pt x="877353" y="2304422"/>
                  <a:pt x="877353" y="2255324"/>
                </a:cubicBezTo>
                <a:cubicBezTo>
                  <a:pt x="877353" y="2206226"/>
                  <a:pt x="917155" y="2166424"/>
                  <a:pt x="966253" y="2166424"/>
                </a:cubicBezTo>
                <a:close/>
                <a:moveTo>
                  <a:pt x="1241970" y="2158186"/>
                </a:moveTo>
                <a:lnTo>
                  <a:pt x="3731167" y="2158186"/>
                </a:lnTo>
                <a:cubicBezTo>
                  <a:pt x="3780265" y="2158186"/>
                  <a:pt x="3820067" y="2197988"/>
                  <a:pt x="3820067" y="2247086"/>
                </a:cubicBezTo>
                <a:cubicBezTo>
                  <a:pt x="3820067" y="2296184"/>
                  <a:pt x="3780265" y="2335987"/>
                  <a:pt x="3731167" y="2335987"/>
                </a:cubicBezTo>
                <a:lnTo>
                  <a:pt x="1241970" y="2335987"/>
                </a:lnTo>
                <a:cubicBezTo>
                  <a:pt x="1192872" y="2335987"/>
                  <a:pt x="1153071" y="2296184"/>
                  <a:pt x="1153071" y="2247086"/>
                </a:cubicBezTo>
                <a:cubicBezTo>
                  <a:pt x="1153071" y="2197988"/>
                  <a:pt x="1192872" y="2158186"/>
                  <a:pt x="1241970" y="2158186"/>
                </a:cubicBezTo>
                <a:close/>
                <a:moveTo>
                  <a:pt x="381000" y="1916886"/>
                </a:moveTo>
                <a:lnTo>
                  <a:pt x="2870201" y="1916886"/>
                </a:lnTo>
                <a:cubicBezTo>
                  <a:pt x="2919299" y="1916886"/>
                  <a:pt x="2959101" y="1956688"/>
                  <a:pt x="2959101" y="2005786"/>
                </a:cubicBezTo>
                <a:cubicBezTo>
                  <a:pt x="2959101" y="2054884"/>
                  <a:pt x="2919299" y="2094686"/>
                  <a:pt x="2870201" y="2094686"/>
                </a:cubicBezTo>
                <a:lnTo>
                  <a:pt x="381000" y="2094686"/>
                </a:lnTo>
                <a:cubicBezTo>
                  <a:pt x="331902" y="2094686"/>
                  <a:pt x="292100" y="2054884"/>
                  <a:pt x="292100" y="2005786"/>
                </a:cubicBezTo>
                <a:cubicBezTo>
                  <a:pt x="292100" y="1956688"/>
                  <a:pt x="331902" y="1916886"/>
                  <a:pt x="381000" y="1916886"/>
                </a:cubicBezTo>
                <a:close/>
                <a:moveTo>
                  <a:pt x="88900" y="1916886"/>
                </a:moveTo>
                <a:cubicBezTo>
                  <a:pt x="137998" y="1916886"/>
                  <a:pt x="177800" y="1956688"/>
                  <a:pt x="177800" y="2005786"/>
                </a:cubicBezTo>
                <a:cubicBezTo>
                  <a:pt x="177800" y="2054884"/>
                  <a:pt x="137998" y="2094686"/>
                  <a:pt x="88900" y="2094686"/>
                </a:cubicBezTo>
                <a:cubicBezTo>
                  <a:pt x="39802" y="2094686"/>
                  <a:pt x="0" y="2054884"/>
                  <a:pt x="0" y="2005786"/>
                </a:cubicBezTo>
                <a:cubicBezTo>
                  <a:pt x="0" y="1956688"/>
                  <a:pt x="39802" y="1916886"/>
                  <a:pt x="88900" y="1916886"/>
                </a:cubicBezTo>
                <a:close/>
                <a:moveTo>
                  <a:pt x="873791" y="1667348"/>
                </a:moveTo>
                <a:lnTo>
                  <a:pt x="3362993" y="1667348"/>
                </a:lnTo>
                <a:cubicBezTo>
                  <a:pt x="3412090" y="1667348"/>
                  <a:pt x="3451888" y="1707150"/>
                  <a:pt x="3451888" y="1756248"/>
                </a:cubicBezTo>
                <a:cubicBezTo>
                  <a:pt x="3451888" y="1805346"/>
                  <a:pt x="3412090" y="1845148"/>
                  <a:pt x="3362993" y="1845148"/>
                </a:cubicBezTo>
                <a:lnTo>
                  <a:pt x="873791" y="1845148"/>
                </a:lnTo>
                <a:cubicBezTo>
                  <a:pt x="824693" y="1845148"/>
                  <a:pt x="784891" y="1805346"/>
                  <a:pt x="784891" y="1756248"/>
                </a:cubicBezTo>
                <a:cubicBezTo>
                  <a:pt x="784891" y="1707150"/>
                  <a:pt x="824693" y="1667348"/>
                  <a:pt x="873791" y="1667348"/>
                </a:cubicBezTo>
                <a:close/>
                <a:moveTo>
                  <a:pt x="2077355" y="1395206"/>
                </a:moveTo>
                <a:lnTo>
                  <a:pt x="4566551" y="1395206"/>
                </a:lnTo>
                <a:cubicBezTo>
                  <a:pt x="4615649" y="1395206"/>
                  <a:pt x="4655451" y="1435009"/>
                  <a:pt x="4655451" y="1484107"/>
                </a:cubicBezTo>
                <a:cubicBezTo>
                  <a:pt x="4655451" y="1533205"/>
                  <a:pt x="4615649" y="1573005"/>
                  <a:pt x="4566551" y="1573005"/>
                </a:cubicBezTo>
                <a:lnTo>
                  <a:pt x="2077355" y="1573005"/>
                </a:lnTo>
                <a:cubicBezTo>
                  <a:pt x="2028257" y="1573005"/>
                  <a:pt x="1988455" y="1533205"/>
                  <a:pt x="1988455" y="1484107"/>
                </a:cubicBezTo>
                <a:cubicBezTo>
                  <a:pt x="1988455" y="1435009"/>
                  <a:pt x="2028257" y="1395206"/>
                  <a:pt x="2077355" y="1395206"/>
                </a:cubicBezTo>
                <a:close/>
                <a:moveTo>
                  <a:pt x="1779969" y="1395206"/>
                </a:moveTo>
                <a:cubicBezTo>
                  <a:pt x="1829067" y="1395206"/>
                  <a:pt x="1868869" y="1435009"/>
                  <a:pt x="1868869" y="1484107"/>
                </a:cubicBezTo>
                <a:cubicBezTo>
                  <a:pt x="1868869" y="1533205"/>
                  <a:pt x="1829067" y="1573005"/>
                  <a:pt x="1779969" y="1573005"/>
                </a:cubicBezTo>
                <a:cubicBezTo>
                  <a:pt x="1730871" y="1573005"/>
                  <a:pt x="1691069" y="1533205"/>
                  <a:pt x="1691069" y="1484107"/>
                </a:cubicBezTo>
                <a:cubicBezTo>
                  <a:pt x="1691069" y="1435009"/>
                  <a:pt x="1730871" y="1395206"/>
                  <a:pt x="1779969" y="1395206"/>
                </a:cubicBezTo>
                <a:close/>
                <a:moveTo>
                  <a:pt x="9893971" y="1385347"/>
                </a:moveTo>
                <a:cubicBezTo>
                  <a:pt x="9943069" y="1385347"/>
                  <a:pt x="9982871" y="1425148"/>
                  <a:pt x="9982871" y="1474247"/>
                </a:cubicBezTo>
                <a:cubicBezTo>
                  <a:pt x="9982871" y="1523345"/>
                  <a:pt x="9943069" y="1563147"/>
                  <a:pt x="9893971" y="1563147"/>
                </a:cubicBezTo>
                <a:cubicBezTo>
                  <a:pt x="9844873" y="1563147"/>
                  <a:pt x="9805071" y="1523345"/>
                  <a:pt x="9805071" y="1474247"/>
                </a:cubicBezTo>
                <a:cubicBezTo>
                  <a:pt x="9805071" y="1425148"/>
                  <a:pt x="9844873" y="1385347"/>
                  <a:pt x="9893971" y="1385347"/>
                </a:cubicBezTo>
                <a:close/>
                <a:moveTo>
                  <a:pt x="10930163" y="1153210"/>
                </a:moveTo>
                <a:cubicBezTo>
                  <a:pt x="10979261" y="1153210"/>
                  <a:pt x="11019063" y="1193012"/>
                  <a:pt x="11019063" y="1242110"/>
                </a:cubicBezTo>
                <a:cubicBezTo>
                  <a:pt x="11019063" y="1291208"/>
                  <a:pt x="10979261" y="1331010"/>
                  <a:pt x="10930163" y="1331010"/>
                </a:cubicBezTo>
                <a:cubicBezTo>
                  <a:pt x="10881065" y="1331010"/>
                  <a:pt x="10841263" y="1291208"/>
                  <a:pt x="10841263" y="1242110"/>
                </a:cubicBezTo>
                <a:cubicBezTo>
                  <a:pt x="10841263" y="1193012"/>
                  <a:pt x="10881065" y="1153210"/>
                  <a:pt x="10930163" y="1153210"/>
                </a:cubicBezTo>
                <a:close/>
                <a:moveTo>
                  <a:pt x="8919261" y="517446"/>
                </a:moveTo>
                <a:cubicBezTo>
                  <a:pt x="8968359" y="517446"/>
                  <a:pt x="9008161" y="557248"/>
                  <a:pt x="9008161" y="606346"/>
                </a:cubicBezTo>
                <a:cubicBezTo>
                  <a:pt x="9008161" y="655444"/>
                  <a:pt x="8968359" y="695246"/>
                  <a:pt x="8919261" y="695246"/>
                </a:cubicBezTo>
                <a:cubicBezTo>
                  <a:pt x="8870163" y="695246"/>
                  <a:pt x="8830361" y="655444"/>
                  <a:pt x="8830361" y="606346"/>
                </a:cubicBezTo>
                <a:cubicBezTo>
                  <a:pt x="8830361" y="557248"/>
                  <a:pt x="8870163" y="517446"/>
                  <a:pt x="8919261" y="517446"/>
                </a:cubicBezTo>
                <a:close/>
                <a:moveTo>
                  <a:pt x="739789" y="127970"/>
                </a:moveTo>
                <a:cubicBezTo>
                  <a:pt x="788887" y="127970"/>
                  <a:pt x="828689" y="167772"/>
                  <a:pt x="828689" y="216870"/>
                </a:cubicBezTo>
                <a:cubicBezTo>
                  <a:pt x="828689" y="265968"/>
                  <a:pt x="788887" y="305770"/>
                  <a:pt x="739789" y="305770"/>
                </a:cubicBezTo>
                <a:cubicBezTo>
                  <a:pt x="690691" y="305770"/>
                  <a:pt x="650889" y="265968"/>
                  <a:pt x="650889" y="216870"/>
                </a:cubicBezTo>
                <a:cubicBezTo>
                  <a:pt x="650889" y="167772"/>
                  <a:pt x="690691" y="127970"/>
                  <a:pt x="739789" y="127970"/>
                </a:cubicBezTo>
                <a:close/>
                <a:moveTo>
                  <a:pt x="9919619" y="105550"/>
                </a:moveTo>
                <a:cubicBezTo>
                  <a:pt x="9968717" y="105550"/>
                  <a:pt x="10008519" y="145352"/>
                  <a:pt x="10008519" y="194450"/>
                </a:cubicBezTo>
                <a:cubicBezTo>
                  <a:pt x="10008519" y="243548"/>
                  <a:pt x="9968717" y="283351"/>
                  <a:pt x="9919619" y="283351"/>
                </a:cubicBezTo>
                <a:cubicBezTo>
                  <a:pt x="9870521" y="283351"/>
                  <a:pt x="9830719" y="243548"/>
                  <a:pt x="9830719" y="194450"/>
                </a:cubicBezTo>
                <a:cubicBezTo>
                  <a:pt x="9830719" y="145352"/>
                  <a:pt x="9870521" y="105550"/>
                  <a:pt x="9919619" y="105550"/>
                </a:cubicBezTo>
                <a:close/>
                <a:moveTo>
                  <a:pt x="2959100" y="0"/>
                </a:moveTo>
                <a:cubicBezTo>
                  <a:pt x="3008198" y="0"/>
                  <a:pt x="3047999" y="39802"/>
                  <a:pt x="3047999" y="88900"/>
                </a:cubicBezTo>
                <a:cubicBezTo>
                  <a:pt x="3047999" y="137998"/>
                  <a:pt x="3008198" y="177800"/>
                  <a:pt x="2959100" y="177800"/>
                </a:cubicBezTo>
                <a:cubicBezTo>
                  <a:pt x="2910002" y="177800"/>
                  <a:pt x="2870200" y="137998"/>
                  <a:pt x="2870200" y="88900"/>
                </a:cubicBezTo>
                <a:cubicBezTo>
                  <a:pt x="2870200" y="39802"/>
                  <a:pt x="2910002" y="0"/>
                  <a:pt x="2959100" y="0"/>
                </a:cubicBezTo>
                <a:close/>
              </a:path>
            </a:pathLst>
          </a:custGeom>
          <a:gradFill flip="xy" rotWithShape="1">
            <a:gsLst>
              <a:gs pos="21780">
                <a:srgbClr val="DBDBDB">
                  <a:alpha val="100000"/>
                </a:srgbClr>
              </a:gs>
              <a:gs pos="100000">
                <a:srgbClr val="C35237"/>
              </a:gs>
              <a:gs pos="54460">
                <a:srgbClr val="E09F9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3397687" y="359228"/>
            <a:ext cx="5588000" cy="5588000"/>
          </a:xfrm>
          <a:prstGeom prst="ellipse">
            <a:avLst/>
          </a:prstGeom>
          <a:gradFill flip="none" rotWithShape="1">
            <a:gsLst>
              <a:gs pos="100000">
                <a:srgbClr val="E6E6E6"/>
              </a:gs>
              <a:gs pos="0">
                <a:srgbClr val="F2F3F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bg1">
                <a:alpha val="14000"/>
              </a:schemeClr>
            </a:glow>
            <a:outerShdw blurRad="622300" dist="2171700" dir="7800000" sx="85000" sy="85000" algn="tr" rotWithShape="0">
              <a:prstClr val="black">
                <a:alpha val="17000"/>
              </a:prstClr>
            </a:outerShdw>
          </a:effectLst>
          <a:scene3d>
            <a:camera prst="orthographicFront"/>
            <a:lightRig rig="flat" dir="t"/>
          </a:scene3d>
          <a:sp3d extrusionH="76200" prstMaterial="matte">
            <a:extrusionClr>
              <a:srgbClr val="E8E8E8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397687" y="547914"/>
            <a:ext cx="5384800" cy="5950857"/>
          </a:xfrm>
          <a:prstGeom prst="ellipse">
            <a:avLst/>
          </a:prstGeom>
          <a:solidFill>
            <a:srgbClr val="F5F5F7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 rot="18407722">
            <a:off x="4259381" y="3945125"/>
            <a:ext cx="1206879" cy="2148232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 rot="18305780">
            <a:off x="6824064" y="487633"/>
            <a:ext cx="803776" cy="169143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 rot="18003630">
            <a:off x="7097010" y="138588"/>
            <a:ext cx="393113" cy="13709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595328" y="2449654"/>
            <a:ext cx="5192718" cy="1496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4800" spc="50" dirty="0">
                <a:solidFill>
                  <a:schemeClr val="tx1">
                    <a:lumMod val="65000"/>
                    <a:lumOff val="35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감사합니다</a:t>
            </a:r>
            <a:endParaRPr lang="en-US" altLang="ko-KR" sz="4800" spc="50" dirty="0">
              <a:solidFill>
                <a:schemeClr val="tx1">
                  <a:lumMod val="65000"/>
                  <a:lumOff val="35000"/>
                </a:schemeClr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spc="50" dirty="0">
                <a:solidFill>
                  <a:schemeClr val="bg1">
                    <a:lumMod val="7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소비자들의 마음 속에 자리잡는 브랜드가 되는 그날까지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11144" y="4247452"/>
            <a:ext cx="2515619" cy="261054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7494800" y="5036740"/>
            <a:ext cx="1552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dirty="0">
                <a:solidFill>
                  <a:srgbClr val="CB7264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ORDERGRAY</a:t>
            </a:r>
          </a:p>
          <a:p>
            <a:pPr algn="ctr">
              <a:defRPr/>
            </a:pPr>
            <a:r>
              <a:rPr lang="en-US" altLang="ko-KR" sz="1200" dirty="0">
                <a:solidFill>
                  <a:srgbClr val="CB7264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x</a:t>
            </a:r>
          </a:p>
          <a:p>
            <a:pPr algn="ctr">
              <a:defRPr/>
            </a:pPr>
            <a:r>
              <a:rPr lang="en-US" altLang="ko-KR" sz="1200" dirty="0">
                <a:solidFill>
                  <a:srgbClr val="CB7264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ACE</a:t>
            </a:r>
            <a:endParaRPr lang="ko-KR" altLang="en-US" sz="400" dirty="0">
              <a:solidFill>
                <a:srgbClr val="CB7264"/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35016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1852" y="1821623"/>
            <a:ext cx="987192" cy="102444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8149BC-7C5C-4470-A3A7-29B690CA9E18}"/>
              </a:ext>
            </a:extLst>
          </p:cNvPr>
          <p:cNvSpPr/>
          <p:nvPr/>
        </p:nvSpPr>
        <p:spPr>
          <a:xfrm>
            <a:off x="674784" y="2669663"/>
            <a:ext cx="2521142" cy="367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spc="50" dirty="0">
                <a:solidFill>
                  <a:prstClr val="black">
                    <a:lumMod val="75000"/>
                    <a:lumOff val="25000"/>
                  </a:prst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기업분석</a:t>
            </a:r>
            <a:endParaRPr lang="en-US" altLang="ko-KR" sz="1300" spc="50" dirty="0">
              <a:solidFill>
                <a:prstClr val="black">
                  <a:lumMod val="75000"/>
                  <a:lumOff val="25000"/>
                </a:prstClr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7674E42-67C3-4106-99FB-8713DDA589ED}"/>
              </a:ext>
            </a:extLst>
          </p:cNvPr>
          <p:cNvGrpSpPr/>
          <p:nvPr/>
        </p:nvGrpSpPr>
        <p:grpSpPr>
          <a:xfrm>
            <a:off x="978599" y="3096270"/>
            <a:ext cx="10231780" cy="658545"/>
            <a:chOff x="978599" y="3096270"/>
            <a:chExt cx="10231780" cy="658545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9BD4A42-4288-4B7E-8673-4C5DEABAF0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1760" y="3103184"/>
              <a:ext cx="6911" cy="324134"/>
            </a:xfrm>
            <a:prstGeom prst="line">
              <a:avLst/>
            </a:prstGeom>
            <a:ln w="19050">
              <a:gradFill>
                <a:gsLst>
                  <a:gs pos="0">
                    <a:srgbClr val="EDC6BD"/>
                  </a:gs>
                  <a:gs pos="33000">
                    <a:srgbClr val="E59993"/>
                  </a:gs>
                  <a:gs pos="69000">
                    <a:srgbClr val="D36F5B"/>
                  </a:gs>
                  <a:gs pos="100000">
                    <a:srgbClr val="C45D4C"/>
                  </a:gs>
                </a:gsLst>
                <a:lin ang="2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B9ECF0F-E1E2-4912-95AC-FA43D0AD6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7152" y="3104866"/>
              <a:ext cx="6911" cy="324134"/>
            </a:xfrm>
            <a:prstGeom prst="line">
              <a:avLst/>
            </a:prstGeom>
            <a:ln w="19050">
              <a:gradFill>
                <a:gsLst>
                  <a:gs pos="0">
                    <a:srgbClr val="EDC6BD"/>
                  </a:gs>
                  <a:gs pos="33000">
                    <a:srgbClr val="E59993"/>
                  </a:gs>
                  <a:gs pos="69000">
                    <a:srgbClr val="D36F5B"/>
                  </a:gs>
                  <a:gs pos="100000">
                    <a:srgbClr val="C45D4C"/>
                  </a:gs>
                </a:gsLst>
                <a:lin ang="2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6A3160D0-0B7D-4DBF-8A85-82BCFB8392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2544" y="3096270"/>
              <a:ext cx="6911" cy="324134"/>
            </a:xfrm>
            <a:prstGeom prst="line">
              <a:avLst/>
            </a:prstGeom>
            <a:ln w="19050">
              <a:gradFill>
                <a:gsLst>
                  <a:gs pos="0">
                    <a:srgbClr val="EDC6BD"/>
                  </a:gs>
                  <a:gs pos="33000">
                    <a:srgbClr val="E59993"/>
                  </a:gs>
                  <a:gs pos="69000">
                    <a:srgbClr val="D36F5B"/>
                  </a:gs>
                  <a:gs pos="100000">
                    <a:srgbClr val="C45D4C"/>
                  </a:gs>
                </a:gsLst>
                <a:lin ang="120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A5FCC495-DEEC-4AA8-8C34-19AC8FFB8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7936" y="3104840"/>
              <a:ext cx="6911" cy="324134"/>
            </a:xfrm>
            <a:prstGeom prst="line">
              <a:avLst/>
            </a:prstGeom>
            <a:ln w="19050">
              <a:gradFill>
                <a:gsLst>
                  <a:gs pos="0">
                    <a:srgbClr val="EDC6BD"/>
                  </a:gs>
                  <a:gs pos="33000">
                    <a:srgbClr val="E59993"/>
                  </a:gs>
                  <a:gs pos="69000">
                    <a:srgbClr val="D36F5B"/>
                  </a:gs>
                  <a:gs pos="100000">
                    <a:srgbClr val="C45D4C"/>
                  </a:gs>
                </a:gsLst>
                <a:lin ang="120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7CF87B98-DB54-44C5-A7F2-3A0AA5FA0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3329" y="3105128"/>
              <a:ext cx="6911" cy="324134"/>
            </a:xfrm>
            <a:prstGeom prst="line">
              <a:avLst/>
            </a:prstGeom>
            <a:ln w="19050">
              <a:gradFill>
                <a:gsLst>
                  <a:gs pos="0">
                    <a:srgbClr val="EDC6BD"/>
                  </a:gs>
                  <a:gs pos="33000">
                    <a:srgbClr val="E59993"/>
                  </a:gs>
                  <a:gs pos="69000">
                    <a:srgbClr val="D36F5B"/>
                  </a:gs>
                  <a:gs pos="100000">
                    <a:srgbClr val="C45D4C"/>
                  </a:gs>
                </a:gsLst>
                <a:lin ang="120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E3E7DB2-6BE9-4F15-8AB3-45AD58C46A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2976" y="3430025"/>
              <a:ext cx="6911" cy="324134"/>
            </a:xfrm>
            <a:prstGeom prst="line">
              <a:avLst/>
            </a:prstGeom>
            <a:ln w="19050">
              <a:gradFill>
                <a:gsLst>
                  <a:gs pos="0">
                    <a:srgbClr val="EDC6BD"/>
                  </a:gs>
                  <a:gs pos="33000">
                    <a:srgbClr val="E59993"/>
                  </a:gs>
                  <a:gs pos="69000">
                    <a:srgbClr val="D36F5B"/>
                  </a:gs>
                  <a:gs pos="100000">
                    <a:srgbClr val="C45D4C"/>
                  </a:gs>
                </a:gsLst>
                <a:lin ang="120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243C3AB2-5256-4383-9C99-FF94C2CB7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3682" y="3430365"/>
              <a:ext cx="6911" cy="324134"/>
            </a:xfrm>
            <a:prstGeom prst="line">
              <a:avLst/>
            </a:prstGeom>
            <a:ln w="19050">
              <a:gradFill>
                <a:gsLst>
                  <a:gs pos="0">
                    <a:srgbClr val="EDC6BD"/>
                  </a:gs>
                  <a:gs pos="33000">
                    <a:srgbClr val="E59993"/>
                  </a:gs>
                  <a:gs pos="69000">
                    <a:srgbClr val="D36F5B"/>
                  </a:gs>
                  <a:gs pos="100000">
                    <a:srgbClr val="C45D4C"/>
                  </a:gs>
                </a:gsLst>
                <a:lin ang="120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1D9E0A1-A46B-4F03-ABF6-857738D2B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4388" y="3430681"/>
              <a:ext cx="6911" cy="324134"/>
            </a:xfrm>
            <a:prstGeom prst="line">
              <a:avLst/>
            </a:prstGeom>
            <a:ln w="19050">
              <a:gradFill>
                <a:gsLst>
                  <a:gs pos="0">
                    <a:srgbClr val="EDC6BD"/>
                  </a:gs>
                  <a:gs pos="33000">
                    <a:srgbClr val="E59993"/>
                  </a:gs>
                  <a:gs pos="69000">
                    <a:srgbClr val="D36F5B"/>
                  </a:gs>
                  <a:gs pos="100000">
                    <a:srgbClr val="C45D4C"/>
                  </a:gs>
                </a:gsLst>
                <a:lin ang="2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4251D19-F049-4AA0-8CB5-3CF9615D32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15095" y="3430681"/>
              <a:ext cx="6911" cy="324134"/>
            </a:xfrm>
            <a:prstGeom prst="line">
              <a:avLst/>
            </a:prstGeom>
            <a:ln w="19050">
              <a:gradFill>
                <a:gsLst>
                  <a:gs pos="0">
                    <a:srgbClr val="EDC6BD"/>
                  </a:gs>
                  <a:gs pos="33000">
                    <a:srgbClr val="E59993"/>
                  </a:gs>
                  <a:gs pos="69000">
                    <a:srgbClr val="D36F5B"/>
                  </a:gs>
                  <a:gs pos="100000">
                    <a:srgbClr val="C45D4C"/>
                  </a:gs>
                </a:gsLst>
                <a:lin ang="2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046AB48-98FD-4C3A-9894-7FA0EC930D1C}"/>
                </a:ext>
              </a:extLst>
            </p:cNvPr>
            <p:cNvCxnSpPr>
              <a:cxnSpLocks/>
            </p:cNvCxnSpPr>
            <p:nvPr/>
          </p:nvCxnSpPr>
          <p:spPr>
            <a:xfrm>
              <a:off x="978599" y="3427317"/>
              <a:ext cx="10231780" cy="0"/>
            </a:xfrm>
            <a:prstGeom prst="line">
              <a:avLst/>
            </a:prstGeom>
            <a:ln w="19050">
              <a:gradFill>
                <a:gsLst>
                  <a:gs pos="0">
                    <a:srgbClr val="EDC6BD"/>
                  </a:gs>
                  <a:gs pos="33000">
                    <a:srgbClr val="E59993"/>
                  </a:gs>
                  <a:gs pos="69000">
                    <a:srgbClr val="D36F5B"/>
                  </a:gs>
                  <a:gs pos="100000">
                    <a:srgbClr val="C45D4C"/>
                  </a:gs>
                </a:gsLst>
                <a:lin ang="2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C08867D-C04E-4186-95AB-323B76CCBC5D}"/>
              </a:ext>
            </a:extLst>
          </p:cNvPr>
          <p:cNvSpPr txBox="1"/>
          <p:nvPr/>
        </p:nvSpPr>
        <p:spPr>
          <a:xfrm>
            <a:off x="1561562" y="2024295"/>
            <a:ext cx="747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0">
                      <a:srgbClr val="EDC6BD"/>
                    </a:gs>
                    <a:gs pos="33000">
                      <a:srgbClr val="E59993"/>
                    </a:gs>
                    <a:gs pos="69000">
                      <a:srgbClr val="CA5C42"/>
                    </a:gs>
                    <a:gs pos="100000">
                      <a:srgbClr val="C45D4C"/>
                    </a:gs>
                  </a:gsLst>
                  <a:lin ang="2400000" scaled="0"/>
                </a:gra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1</a:t>
            </a:r>
            <a:endParaRPr lang="ko-KR" altLang="en-US" sz="2400" dirty="0">
              <a:gradFill>
                <a:gsLst>
                  <a:gs pos="0">
                    <a:srgbClr val="EDC6BD"/>
                  </a:gs>
                  <a:gs pos="33000">
                    <a:srgbClr val="E59993"/>
                  </a:gs>
                  <a:gs pos="69000">
                    <a:srgbClr val="CA5C42"/>
                  </a:gs>
                  <a:gs pos="100000">
                    <a:srgbClr val="C45D4C"/>
                  </a:gs>
                </a:gsLst>
                <a:lin ang="2400000" scaled="0"/>
              </a:gra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41BC32A4-C818-46E7-A5AE-4D3641BF9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52166" y="1821623"/>
            <a:ext cx="987192" cy="1024445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9D41FF4-1BFC-45B1-9A92-5EDAA33EF485}"/>
              </a:ext>
            </a:extLst>
          </p:cNvPr>
          <p:cNvSpPr/>
          <p:nvPr/>
        </p:nvSpPr>
        <p:spPr>
          <a:xfrm>
            <a:off x="2755098" y="2669663"/>
            <a:ext cx="2521142" cy="367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spc="50" dirty="0">
                <a:solidFill>
                  <a:prstClr val="black">
                    <a:lumMod val="75000"/>
                    <a:lumOff val="25000"/>
                  </a:prst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경쟁사분석</a:t>
            </a:r>
            <a:endParaRPr lang="en-US" altLang="ko-KR" sz="1300" spc="50" dirty="0">
              <a:solidFill>
                <a:prstClr val="black">
                  <a:lumMod val="75000"/>
                  <a:lumOff val="25000"/>
                </a:prstClr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E7BF5FC-4522-4413-BDAD-1DF50624670E}"/>
              </a:ext>
            </a:extLst>
          </p:cNvPr>
          <p:cNvSpPr txBox="1"/>
          <p:nvPr/>
        </p:nvSpPr>
        <p:spPr>
          <a:xfrm>
            <a:off x="3641876" y="2024295"/>
            <a:ext cx="747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0">
                      <a:srgbClr val="EDC6BD"/>
                    </a:gs>
                    <a:gs pos="33000">
                      <a:srgbClr val="E59993"/>
                    </a:gs>
                    <a:gs pos="69000">
                      <a:srgbClr val="CA5C42"/>
                    </a:gs>
                    <a:gs pos="100000">
                      <a:srgbClr val="C45D4C"/>
                    </a:gs>
                  </a:gsLst>
                  <a:lin ang="2400000" scaled="0"/>
                </a:gra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2</a:t>
            </a:r>
            <a:endParaRPr lang="ko-KR" altLang="en-US" sz="2400" dirty="0">
              <a:gradFill>
                <a:gsLst>
                  <a:gs pos="0">
                    <a:srgbClr val="EDC6BD"/>
                  </a:gs>
                  <a:gs pos="33000">
                    <a:srgbClr val="E59993"/>
                  </a:gs>
                  <a:gs pos="69000">
                    <a:srgbClr val="CA5C42"/>
                  </a:gs>
                  <a:gs pos="100000">
                    <a:srgbClr val="C45D4C"/>
                  </a:gs>
                </a:gsLst>
                <a:lin ang="2400000" scaled="0"/>
              </a:gra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A64C2801-8FD4-4CA1-9035-BC7799716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37095" y="1821623"/>
            <a:ext cx="987192" cy="1024445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51D78FE6-4144-4F21-B9F2-574D1FE62045}"/>
              </a:ext>
            </a:extLst>
          </p:cNvPr>
          <p:cNvSpPr/>
          <p:nvPr/>
        </p:nvSpPr>
        <p:spPr>
          <a:xfrm>
            <a:off x="4840027" y="2669663"/>
            <a:ext cx="2521142" cy="367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spc="50" dirty="0">
                <a:solidFill>
                  <a:prstClr val="black">
                    <a:lumMod val="75000"/>
                    <a:lumOff val="25000"/>
                  </a:prst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타겟분석</a:t>
            </a:r>
            <a:endParaRPr lang="en-US" altLang="ko-KR" sz="1300" spc="50" dirty="0">
              <a:solidFill>
                <a:prstClr val="black">
                  <a:lumMod val="75000"/>
                  <a:lumOff val="25000"/>
                </a:prstClr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21DBDD5-414B-43E5-8822-981421993E04}"/>
              </a:ext>
            </a:extLst>
          </p:cNvPr>
          <p:cNvSpPr txBox="1"/>
          <p:nvPr/>
        </p:nvSpPr>
        <p:spPr>
          <a:xfrm>
            <a:off x="5726805" y="2024295"/>
            <a:ext cx="747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0">
                      <a:srgbClr val="EDC6BD"/>
                    </a:gs>
                    <a:gs pos="33000">
                      <a:srgbClr val="E59993"/>
                    </a:gs>
                    <a:gs pos="69000">
                      <a:srgbClr val="CA5C42"/>
                    </a:gs>
                    <a:gs pos="100000">
                      <a:srgbClr val="C45D4C"/>
                    </a:gs>
                  </a:gsLst>
                  <a:lin ang="2400000" scaled="0"/>
                </a:gra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3</a:t>
            </a:r>
            <a:endParaRPr lang="ko-KR" altLang="en-US" sz="2400" dirty="0">
              <a:gradFill>
                <a:gsLst>
                  <a:gs pos="0">
                    <a:srgbClr val="EDC6BD"/>
                  </a:gs>
                  <a:gs pos="33000">
                    <a:srgbClr val="E59993"/>
                  </a:gs>
                  <a:gs pos="69000">
                    <a:srgbClr val="CA5C42"/>
                  </a:gs>
                  <a:gs pos="100000">
                    <a:srgbClr val="C45D4C"/>
                  </a:gs>
                </a:gsLst>
                <a:lin ang="2400000" scaled="0"/>
              </a:gra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EA259094-D7A4-468D-9F6B-706D898B8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17409" y="1821623"/>
            <a:ext cx="987192" cy="1024445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12166459-21B2-4521-869D-A78C2EF18009}"/>
              </a:ext>
            </a:extLst>
          </p:cNvPr>
          <p:cNvSpPr/>
          <p:nvPr/>
        </p:nvSpPr>
        <p:spPr>
          <a:xfrm>
            <a:off x="6920341" y="2669663"/>
            <a:ext cx="2521142" cy="367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spc="50" dirty="0">
                <a:solidFill>
                  <a:prstClr val="black">
                    <a:lumMod val="75000"/>
                    <a:lumOff val="25000"/>
                  </a:prst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해결방안</a:t>
            </a:r>
            <a:endParaRPr lang="en-US" altLang="ko-KR" sz="1300" spc="50" dirty="0">
              <a:solidFill>
                <a:prstClr val="black">
                  <a:lumMod val="75000"/>
                  <a:lumOff val="25000"/>
                </a:prstClr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71D95F6-3F95-44D5-BCDE-CCEE215A4546}"/>
              </a:ext>
            </a:extLst>
          </p:cNvPr>
          <p:cNvSpPr txBox="1"/>
          <p:nvPr/>
        </p:nvSpPr>
        <p:spPr>
          <a:xfrm>
            <a:off x="7807119" y="2024295"/>
            <a:ext cx="747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0">
                      <a:srgbClr val="EDC6BD"/>
                    </a:gs>
                    <a:gs pos="33000">
                      <a:srgbClr val="E59993"/>
                    </a:gs>
                    <a:gs pos="69000">
                      <a:srgbClr val="CA5C42"/>
                    </a:gs>
                    <a:gs pos="100000">
                      <a:srgbClr val="C45D4C"/>
                    </a:gs>
                  </a:gsLst>
                  <a:lin ang="2400000" scaled="0"/>
                </a:gra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4</a:t>
            </a:r>
            <a:endParaRPr lang="ko-KR" altLang="en-US" sz="2400" dirty="0">
              <a:gradFill>
                <a:gsLst>
                  <a:gs pos="0">
                    <a:srgbClr val="EDC6BD"/>
                  </a:gs>
                  <a:gs pos="33000">
                    <a:srgbClr val="E59993"/>
                  </a:gs>
                  <a:gs pos="69000">
                    <a:srgbClr val="CA5C42"/>
                  </a:gs>
                  <a:gs pos="100000">
                    <a:srgbClr val="C45D4C"/>
                  </a:gs>
                </a:gsLst>
                <a:lin ang="2400000" scaled="0"/>
              </a:gra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C6560947-D186-4278-9178-C402BE8C8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93142" y="1821623"/>
            <a:ext cx="987192" cy="1024445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B0568453-C444-4E22-A97B-C825635AFA50}"/>
              </a:ext>
            </a:extLst>
          </p:cNvPr>
          <p:cNvSpPr/>
          <p:nvPr/>
        </p:nvSpPr>
        <p:spPr>
          <a:xfrm>
            <a:off x="8996074" y="2669663"/>
            <a:ext cx="2521142" cy="367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spc="50" dirty="0">
                <a:solidFill>
                  <a:prstClr val="black">
                    <a:lumMod val="75000"/>
                    <a:lumOff val="25000"/>
                  </a:prst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인사이트</a:t>
            </a:r>
            <a:endParaRPr lang="en-US" altLang="ko-KR" sz="1300" spc="50" dirty="0">
              <a:solidFill>
                <a:prstClr val="black">
                  <a:lumMod val="75000"/>
                  <a:lumOff val="25000"/>
                </a:prstClr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A7EE35E-6B76-42E4-962D-C940FC45FF22}"/>
              </a:ext>
            </a:extLst>
          </p:cNvPr>
          <p:cNvSpPr txBox="1"/>
          <p:nvPr/>
        </p:nvSpPr>
        <p:spPr>
          <a:xfrm>
            <a:off x="9882852" y="2024295"/>
            <a:ext cx="747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0">
                      <a:srgbClr val="EDC6BD"/>
                    </a:gs>
                    <a:gs pos="33000">
                      <a:srgbClr val="E59993"/>
                    </a:gs>
                    <a:gs pos="69000">
                      <a:srgbClr val="CA5C42"/>
                    </a:gs>
                    <a:gs pos="100000">
                      <a:srgbClr val="C45D4C"/>
                    </a:gs>
                  </a:gsLst>
                  <a:lin ang="2400000" scaled="0"/>
                </a:gra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5</a:t>
            </a:r>
            <a:endParaRPr lang="ko-KR" altLang="en-US" sz="2400" dirty="0">
              <a:gradFill>
                <a:gsLst>
                  <a:gs pos="0">
                    <a:srgbClr val="EDC6BD"/>
                  </a:gs>
                  <a:gs pos="33000">
                    <a:srgbClr val="E59993"/>
                  </a:gs>
                  <a:gs pos="69000">
                    <a:srgbClr val="CA5C42"/>
                  </a:gs>
                  <a:gs pos="100000">
                    <a:srgbClr val="C45D4C"/>
                  </a:gs>
                </a:gsLst>
                <a:lin ang="2400000" scaled="0"/>
              </a:gra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A140F356-C654-4CE5-92DC-518BE9C55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09473" y="3817564"/>
            <a:ext cx="987192" cy="1024445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0CDD3DFD-D458-4CFD-82FB-F2FBE044BC8B}"/>
              </a:ext>
            </a:extLst>
          </p:cNvPr>
          <p:cNvSpPr/>
          <p:nvPr/>
        </p:nvSpPr>
        <p:spPr>
          <a:xfrm>
            <a:off x="1712405" y="4665604"/>
            <a:ext cx="2521142" cy="367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spc="50" dirty="0">
                <a:solidFill>
                  <a:prstClr val="black">
                    <a:lumMod val="75000"/>
                    <a:lumOff val="25000"/>
                  </a:prst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컨셉</a:t>
            </a:r>
            <a:endParaRPr lang="en-US" altLang="ko-KR" sz="1300" spc="50" dirty="0">
              <a:solidFill>
                <a:prstClr val="black">
                  <a:lumMod val="75000"/>
                  <a:lumOff val="25000"/>
                </a:prstClr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3055A90-CC7F-4264-9052-2F699063222A}"/>
              </a:ext>
            </a:extLst>
          </p:cNvPr>
          <p:cNvSpPr txBox="1"/>
          <p:nvPr/>
        </p:nvSpPr>
        <p:spPr>
          <a:xfrm>
            <a:off x="2599183" y="4020236"/>
            <a:ext cx="747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0">
                      <a:srgbClr val="EDC6BD"/>
                    </a:gs>
                    <a:gs pos="33000">
                      <a:srgbClr val="E59993"/>
                    </a:gs>
                    <a:gs pos="69000">
                      <a:srgbClr val="CA5C42"/>
                    </a:gs>
                    <a:gs pos="100000">
                      <a:srgbClr val="C45D4C"/>
                    </a:gs>
                  </a:gsLst>
                  <a:lin ang="2400000" scaled="0"/>
                </a:gra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6</a:t>
            </a:r>
            <a:endParaRPr lang="ko-KR" altLang="en-US" sz="2400" dirty="0">
              <a:gradFill>
                <a:gsLst>
                  <a:gs pos="0">
                    <a:srgbClr val="EDC6BD"/>
                  </a:gs>
                  <a:gs pos="33000">
                    <a:srgbClr val="E59993"/>
                  </a:gs>
                  <a:gs pos="69000">
                    <a:srgbClr val="CA5C42"/>
                  </a:gs>
                  <a:gs pos="100000">
                    <a:srgbClr val="C45D4C"/>
                  </a:gs>
                </a:gsLst>
                <a:lin ang="2400000" scaled="0"/>
              </a:gra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31313E03-7D0B-48BA-99E9-C2301369D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90179" y="3817564"/>
            <a:ext cx="987192" cy="1024445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578BA0B8-A8BC-4EE7-ADCA-88607A14C696}"/>
              </a:ext>
            </a:extLst>
          </p:cNvPr>
          <p:cNvSpPr/>
          <p:nvPr/>
        </p:nvSpPr>
        <p:spPr>
          <a:xfrm>
            <a:off x="3793111" y="4665604"/>
            <a:ext cx="2521142" cy="367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spc="50" dirty="0">
                <a:solidFill>
                  <a:prstClr val="black">
                    <a:lumMod val="75000"/>
                    <a:lumOff val="25000"/>
                  </a:prst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마케팅전략 및 기대효과</a:t>
            </a:r>
            <a:endParaRPr lang="en-US" altLang="ko-KR" sz="1300" spc="50" dirty="0">
              <a:solidFill>
                <a:prstClr val="black">
                  <a:lumMod val="75000"/>
                  <a:lumOff val="25000"/>
                </a:prstClr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32AB7E3-379F-4944-BBE1-47B546E61E07}"/>
              </a:ext>
            </a:extLst>
          </p:cNvPr>
          <p:cNvSpPr txBox="1"/>
          <p:nvPr/>
        </p:nvSpPr>
        <p:spPr>
          <a:xfrm>
            <a:off x="4679889" y="4020236"/>
            <a:ext cx="747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0">
                      <a:srgbClr val="EDC6BD"/>
                    </a:gs>
                    <a:gs pos="33000">
                      <a:srgbClr val="E59993"/>
                    </a:gs>
                    <a:gs pos="69000">
                      <a:srgbClr val="CA5C42"/>
                    </a:gs>
                    <a:gs pos="100000">
                      <a:srgbClr val="C45D4C"/>
                    </a:gs>
                  </a:gsLst>
                  <a:lin ang="2400000" scaled="0"/>
                </a:gra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7</a:t>
            </a:r>
            <a:endParaRPr lang="ko-KR" altLang="en-US" sz="2400" dirty="0">
              <a:gradFill>
                <a:gsLst>
                  <a:gs pos="0">
                    <a:srgbClr val="EDC6BD"/>
                  </a:gs>
                  <a:gs pos="33000">
                    <a:srgbClr val="E59993"/>
                  </a:gs>
                  <a:gs pos="69000">
                    <a:srgbClr val="CA5C42"/>
                  </a:gs>
                  <a:gs pos="100000">
                    <a:srgbClr val="C45D4C"/>
                  </a:gs>
                </a:gsLst>
                <a:lin ang="2400000" scaled="0"/>
              </a:gra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C248A03B-89B3-446F-8BC8-B7067460CC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70885" y="3817564"/>
            <a:ext cx="987192" cy="1024445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6CA0C-A70E-4DB5-B463-8A9D1F6E8848}"/>
              </a:ext>
            </a:extLst>
          </p:cNvPr>
          <p:cNvSpPr/>
          <p:nvPr/>
        </p:nvSpPr>
        <p:spPr>
          <a:xfrm>
            <a:off x="5873817" y="4665604"/>
            <a:ext cx="2521142" cy="367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spc="50" dirty="0">
                <a:solidFill>
                  <a:prstClr val="black">
                    <a:lumMod val="75000"/>
                    <a:lumOff val="25000"/>
                  </a:prst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마케팅 결과</a:t>
            </a:r>
            <a:endParaRPr lang="en-US" altLang="ko-KR" sz="1300" spc="50" dirty="0">
              <a:solidFill>
                <a:prstClr val="black">
                  <a:lumMod val="75000"/>
                  <a:lumOff val="25000"/>
                </a:prstClr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5153F02-7A13-4D44-9667-E61B02383C9E}"/>
              </a:ext>
            </a:extLst>
          </p:cNvPr>
          <p:cNvSpPr txBox="1"/>
          <p:nvPr/>
        </p:nvSpPr>
        <p:spPr>
          <a:xfrm>
            <a:off x="6760595" y="4020236"/>
            <a:ext cx="747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0">
                      <a:srgbClr val="EDC6BD"/>
                    </a:gs>
                    <a:gs pos="33000">
                      <a:srgbClr val="E59993"/>
                    </a:gs>
                    <a:gs pos="69000">
                      <a:srgbClr val="CA5C42"/>
                    </a:gs>
                    <a:gs pos="100000">
                      <a:srgbClr val="C45D4C"/>
                    </a:gs>
                  </a:gsLst>
                  <a:lin ang="2400000" scaled="0"/>
                </a:gra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8</a:t>
            </a:r>
            <a:endParaRPr lang="ko-KR" altLang="en-US" sz="2400" dirty="0">
              <a:gradFill>
                <a:gsLst>
                  <a:gs pos="0">
                    <a:srgbClr val="EDC6BD"/>
                  </a:gs>
                  <a:gs pos="33000">
                    <a:srgbClr val="E59993"/>
                  </a:gs>
                  <a:gs pos="69000">
                    <a:srgbClr val="CA5C42"/>
                  </a:gs>
                  <a:gs pos="100000">
                    <a:srgbClr val="C45D4C"/>
                  </a:gs>
                </a:gsLst>
                <a:lin ang="2400000" scaled="0"/>
              </a:gra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F7F2DE62-13F4-46B8-AD3E-A2E4F6D1C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60018" y="3817564"/>
            <a:ext cx="987192" cy="1024445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48174DE3-A69A-4C48-A774-55B8BF2A67E1}"/>
              </a:ext>
            </a:extLst>
          </p:cNvPr>
          <p:cNvSpPr/>
          <p:nvPr/>
        </p:nvSpPr>
        <p:spPr>
          <a:xfrm>
            <a:off x="7962950" y="4665604"/>
            <a:ext cx="2521142" cy="367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spc="50" dirty="0">
                <a:solidFill>
                  <a:prstClr val="black">
                    <a:lumMod val="75000"/>
                    <a:lumOff val="25000"/>
                  </a:prstClr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시사점</a:t>
            </a:r>
            <a:endParaRPr lang="en-US" altLang="ko-KR" sz="1300" spc="50" dirty="0">
              <a:solidFill>
                <a:prstClr val="black">
                  <a:lumMod val="75000"/>
                  <a:lumOff val="25000"/>
                </a:prstClr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1759CB1-8107-4080-936C-63C3265E83C9}"/>
              </a:ext>
            </a:extLst>
          </p:cNvPr>
          <p:cNvSpPr txBox="1"/>
          <p:nvPr/>
        </p:nvSpPr>
        <p:spPr>
          <a:xfrm>
            <a:off x="8849728" y="4020236"/>
            <a:ext cx="747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0">
                      <a:srgbClr val="EDC6BD"/>
                    </a:gs>
                    <a:gs pos="33000">
                      <a:srgbClr val="E59993"/>
                    </a:gs>
                    <a:gs pos="69000">
                      <a:srgbClr val="CA5C42"/>
                    </a:gs>
                    <a:gs pos="100000">
                      <a:srgbClr val="C45D4C"/>
                    </a:gs>
                  </a:gsLst>
                  <a:lin ang="2400000" scaled="0"/>
                </a:gra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9</a:t>
            </a:r>
            <a:endParaRPr lang="ko-KR" altLang="en-US" sz="2400" dirty="0">
              <a:gradFill>
                <a:gsLst>
                  <a:gs pos="0">
                    <a:srgbClr val="EDC6BD"/>
                  </a:gs>
                  <a:gs pos="33000">
                    <a:srgbClr val="E59993"/>
                  </a:gs>
                  <a:gs pos="69000">
                    <a:srgbClr val="CA5C42"/>
                  </a:gs>
                  <a:gs pos="100000">
                    <a:srgbClr val="C45D4C"/>
                  </a:gs>
                </a:gsLst>
                <a:lin ang="2400000" scaled="0"/>
              </a:gra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20B7262-F945-4877-9B6C-B7E5BF2B5630}"/>
              </a:ext>
            </a:extLst>
          </p:cNvPr>
          <p:cNvSpPr txBox="1"/>
          <p:nvPr/>
        </p:nvSpPr>
        <p:spPr>
          <a:xfrm>
            <a:off x="-74431" y="185845"/>
            <a:ext cx="178163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 spc="5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16745468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399782"/>
            <a:ext cx="9776293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기업분석</a:t>
            </a:r>
            <a:endParaRPr lang="en-US" altLang="ko-KR" sz="1100" dirty="0">
              <a:solidFill>
                <a:schemeClr val="bg1">
                  <a:lumMod val="75000"/>
                </a:scheme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오더그레이는 작년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2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월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남성 스킨케어 구독 서비스를 시작하였습니다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.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EDC6BD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0</a:t>
            </a:r>
            <a:r>
              <a:rPr lang="en-US" altLang="ko-KR" sz="3200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1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8928000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모서리가 둥근 직사각형 84"/>
          <p:cNvSpPr/>
          <p:nvPr/>
        </p:nvSpPr>
        <p:spPr>
          <a:xfrm>
            <a:off x="466412" y="2209505"/>
            <a:ext cx="6157107" cy="4043136"/>
          </a:xfrm>
          <a:prstGeom prst="roundRect">
            <a:avLst>
              <a:gd name="adj" fmla="val 0"/>
            </a:avLst>
          </a:prstGeom>
          <a:solidFill>
            <a:srgbClr val="7075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78E9EB2-D03F-4838-84EF-6E7A078CB2F3}"/>
              </a:ext>
            </a:extLst>
          </p:cNvPr>
          <p:cNvCxnSpPr>
            <a:cxnSpLocks/>
          </p:cNvCxnSpPr>
          <p:nvPr/>
        </p:nvCxnSpPr>
        <p:spPr>
          <a:xfrm>
            <a:off x="956001" y="4259546"/>
            <a:ext cx="5177928" cy="3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F6B7161-74CB-45BD-8D3C-BB474F743F07}"/>
              </a:ext>
            </a:extLst>
          </p:cNvPr>
          <p:cNvCxnSpPr>
            <a:cxnSpLocks/>
          </p:cNvCxnSpPr>
          <p:nvPr/>
        </p:nvCxnSpPr>
        <p:spPr>
          <a:xfrm flipH="1" flipV="1">
            <a:off x="3544964" y="2831662"/>
            <a:ext cx="22034" cy="2844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0101894-354D-4E7C-819E-3BA9EF27AB03}"/>
              </a:ext>
            </a:extLst>
          </p:cNvPr>
          <p:cNvSpPr txBox="1"/>
          <p:nvPr/>
        </p:nvSpPr>
        <p:spPr>
          <a:xfrm>
            <a:off x="357404" y="3751668"/>
            <a:ext cx="1429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브랜드 인지도</a:t>
            </a:r>
            <a:endParaRPr lang="en-US" altLang="ko-KR" sz="1200" dirty="0">
              <a:solidFill>
                <a:schemeClr val="bg1"/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낮음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164B85-4FC3-47DC-8D34-D683559420CB}"/>
              </a:ext>
            </a:extLst>
          </p:cNvPr>
          <p:cNvSpPr txBox="1"/>
          <p:nvPr/>
        </p:nvSpPr>
        <p:spPr>
          <a:xfrm>
            <a:off x="5168396" y="3751667"/>
            <a:ext cx="1609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브랜드 인지도</a:t>
            </a:r>
            <a:endParaRPr lang="en-US" altLang="ko-KR" sz="1200" dirty="0">
              <a:solidFill>
                <a:schemeClr val="bg1"/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높음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EDECBB-2FB0-4E87-B421-0E3E8B90175B}"/>
              </a:ext>
            </a:extLst>
          </p:cNvPr>
          <p:cNvSpPr txBox="1"/>
          <p:nvPr/>
        </p:nvSpPr>
        <p:spPr>
          <a:xfrm>
            <a:off x="2584484" y="2430375"/>
            <a:ext cx="1942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맞춤형 서비스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7B163A-60C2-4B83-94D4-929E9F6D2932}"/>
              </a:ext>
            </a:extLst>
          </p:cNvPr>
          <p:cNvSpPr txBox="1"/>
          <p:nvPr/>
        </p:nvSpPr>
        <p:spPr>
          <a:xfrm>
            <a:off x="2562450" y="5799951"/>
            <a:ext cx="1987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선택형 서비스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FAB95-FA45-4E72-81D3-94224F9B1571}"/>
              </a:ext>
            </a:extLst>
          </p:cNvPr>
          <p:cNvSpPr txBox="1"/>
          <p:nvPr/>
        </p:nvSpPr>
        <p:spPr>
          <a:xfrm>
            <a:off x="412972" y="1922498"/>
            <a:ext cx="3547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BFBFBF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POSITIONING MAP</a:t>
            </a:r>
            <a:endParaRPr lang="ko-KR" altLang="en-US" sz="1200" dirty="0">
              <a:solidFill>
                <a:srgbClr val="BFBFBF"/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4EEB06D-7166-4D71-BDAE-1FF39E583B7B}"/>
              </a:ext>
            </a:extLst>
          </p:cNvPr>
          <p:cNvSpPr txBox="1"/>
          <p:nvPr/>
        </p:nvSpPr>
        <p:spPr>
          <a:xfrm>
            <a:off x="882227" y="3300579"/>
            <a:ext cx="1942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9B9B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오더그레이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82041A-0B31-4F6C-9989-A4642857E390}"/>
              </a:ext>
            </a:extLst>
          </p:cNvPr>
          <p:cNvGrpSpPr/>
          <p:nvPr/>
        </p:nvGrpSpPr>
        <p:grpSpPr>
          <a:xfrm>
            <a:off x="7485680" y="2418333"/>
            <a:ext cx="4432782" cy="800219"/>
            <a:chOff x="7398393" y="2222054"/>
            <a:chExt cx="4432782" cy="800219"/>
          </a:xfrm>
        </p:grpSpPr>
        <p:sp>
          <p:nvSpPr>
            <p:cNvPr id="80" name="직사각형 79"/>
            <p:cNvSpPr/>
            <p:nvPr/>
          </p:nvSpPr>
          <p:spPr>
            <a:xfrm>
              <a:off x="8062291" y="2222054"/>
              <a:ext cx="3768884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C45D4C"/>
                  </a:solidFill>
                  <a:latin typeface="위메프OTF Bold" panose="020B0600000101010101" pitchFamily="34" charset="-127"/>
                  <a:ea typeface="위메프OTF Bold" panose="020B0600000101010101" pitchFamily="34" charset="-127"/>
                </a:rPr>
                <a:t>편리함</a:t>
              </a:r>
              <a:endParaRPr lang="en-US" altLang="ko-KR" sz="1600" b="1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정기구독 배송 서비스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98CED67-1CD9-4971-879E-91B507B52366}"/>
                </a:ext>
              </a:extLst>
            </p:cNvPr>
            <p:cNvGrpSpPr/>
            <p:nvPr/>
          </p:nvGrpSpPr>
          <p:grpSpPr>
            <a:xfrm>
              <a:off x="7398393" y="2325939"/>
              <a:ext cx="581544" cy="581544"/>
              <a:chOff x="7435640" y="2234669"/>
              <a:chExt cx="504825" cy="504825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7435640" y="2234669"/>
                <a:ext cx="504825" cy="504825"/>
              </a:xfrm>
              <a:prstGeom prst="ellipse">
                <a:avLst/>
              </a:prstGeom>
              <a:solidFill>
                <a:srgbClr val="C45D4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위메프OTF Bold" panose="020B0600000101010101" pitchFamily="34" charset="-127"/>
                  <a:ea typeface="위메프OTF Bold" panose="020B0600000101010101" pitchFamily="34" charset="-127"/>
                </a:endParaRPr>
              </a:p>
            </p:txBody>
          </p:sp>
          <p:sp>
            <p:nvSpPr>
              <p:cNvPr id="57" name="Freeform 36">
                <a:extLst>
                  <a:ext uri="{FF2B5EF4-FFF2-40B4-BE49-F238E27FC236}">
                    <a16:creationId xmlns:a16="http://schemas.microsoft.com/office/drawing/2014/main" id="{02B49331-845E-4E6E-8468-E47A79437C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12334" y="2354502"/>
                <a:ext cx="151435" cy="254701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  <a:latin typeface="위메프OTF Bold" panose="020B0600000101010101" pitchFamily="34" charset="-127"/>
                  <a:ea typeface="위메프OTF Bold" panose="020B0600000101010101" pitchFamily="34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76D870-BEC8-43D2-811D-B83FEFDD37DE}"/>
              </a:ext>
            </a:extLst>
          </p:cNvPr>
          <p:cNvGrpSpPr/>
          <p:nvPr/>
        </p:nvGrpSpPr>
        <p:grpSpPr>
          <a:xfrm>
            <a:off x="7485310" y="3688452"/>
            <a:ext cx="4437858" cy="800219"/>
            <a:chOff x="7396737" y="3294660"/>
            <a:chExt cx="4437858" cy="800219"/>
          </a:xfrm>
        </p:grpSpPr>
        <p:sp>
          <p:nvSpPr>
            <p:cNvPr id="82" name="직사각형 81"/>
            <p:cNvSpPr/>
            <p:nvPr/>
          </p:nvSpPr>
          <p:spPr>
            <a:xfrm>
              <a:off x="8065711" y="3294660"/>
              <a:ext cx="3768884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C45D4C"/>
                  </a:solidFill>
                  <a:latin typeface="위메프OTF Bold" panose="020B0600000101010101" pitchFamily="34" charset="-127"/>
                  <a:ea typeface="위메프OTF Bold" panose="020B0600000101010101" pitchFamily="34" charset="-127"/>
                </a:rPr>
                <a:t>친환경</a:t>
              </a:r>
              <a:endParaRPr lang="en-US" altLang="ko-KR" sz="1600" b="1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모든 피부에 걸 맞는 친환경 제품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5B3A861-FAF1-40A7-9F46-D01B3DE81685}"/>
                </a:ext>
              </a:extLst>
            </p:cNvPr>
            <p:cNvGrpSpPr/>
            <p:nvPr/>
          </p:nvGrpSpPr>
          <p:grpSpPr>
            <a:xfrm>
              <a:off x="7396737" y="3403169"/>
              <a:ext cx="583200" cy="583200"/>
              <a:chOff x="7435640" y="3310737"/>
              <a:chExt cx="504825" cy="504825"/>
            </a:xfrm>
          </p:grpSpPr>
          <p:sp>
            <p:nvSpPr>
              <p:cNvPr id="81" name="타원 80"/>
              <p:cNvSpPr/>
              <p:nvPr/>
            </p:nvSpPr>
            <p:spPr>
              <a:xfrm>
                <a:off x="7435640" y="3310737"/>
                <a:ext cx="504825" cy="504825"/>
              </a:xfrm>
              <a:prstGeom prst="ellipse">
                <a:avLst/>
              </a:prstGeom>
              <a:solidFill>
                <a:srgbClr val="C45D4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위메프OTF Bold" panose="020B0600000101010101" pitchFamily="34" charset="-127"/>
                  <a:ea typeface="위메프OTF Bold" panose="020B0600000101010101" pitchFamily="34" charset="-127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72169325-4592-4FDE-B70C-F43A72AD5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2880" y="3414277"/>
                <a:ext cx="324000" cy="324000"/>
              </a:xfrm>
              <a:prstGeom prst="rect">
                <a:avLst/>
              </a:prstGeom>
            </p:spPr>
          </p:pic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78D8D5B-766E-456B-8C4E-3E543438A518}"/>
              </a:ext>
            </a:extLst>
          </p:cNvPr>
          <p:cNvCxnSpPr/>
          <p:nvPr/>
        </p:nvCxnSpPr>
        <p:spPr>
          <a:xfrm>
            <a:off x="7038894" y="2234604"/>
            <a:ext cx="0" cy="401803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10804B-FEAA-44D5-BF69-171A57971B49}"/>
              </a:ext>
            </a:extLst>
          </p:cNvPr>
          <p:cNvGrpSpPr/>
          <p:nvPr/>
        </p:nvGrpSpPr>
        <p:grpSpPr>
          <a:xfrm>
            <a:off x="7485310" y="5067907"/>
            <a:ext cx="4433152" cy="800219"/>
            <a:chOff x="7396737" y="5140670"/>
            <a:chExt cx="4433152" cy="80021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0B49B42-F9AA-4C0C-93D0-37EF1A113834}"/>
                </a:ext>
              </a:extLst>
            </p:cNvPr>
            <p:cNvSpPr/>
            <p:nvPr/>
          </p:nvSpPr>
          <p:spPr>
            <a:xfrm>
              <a:off x="8061005" y="5140670"/>
              <a:ext cx="3768884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C45D4C"/>
                  </a:solidFill>
                  <a:latin typeface="위메프OTF Bold" panose="020B0600000101010101" pitchFamily="34" charset="-127"/>
                  <a:ea typeface="위메프OTF Bold" panose="020B0600000101010101" pitchFamily="34" charset="-127"/>
                </a:rPr>
                <a:t>계절성</a:t>
              </a:r>
              <a:endParaRPr lang="en-US" altLang="ko-KR" sz="1600" b="1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계절별 성분 고려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270055-1C50-4E47-AF03-C95728FBC0C4}"/>
                </a:ext>
              </a:extLst>
            </p:cNvPr>
            <p:cNvGrpSpPr/>
            <p:nvPr/>
          </p:nvGrpSpPr>
          <p:grpSpPr>
            <a:xfrm>
              <a:off x="7396737" y="5249179"/>
              <a:ext cx="583200" cy="583200"/>
              <a:chOff x="7435640" y="4428917"/>
              <a:chExt cx="504825" cy="504825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945D1364-AC03-4982-B462-03A22125B010}"/>
                  </a:ext>
                </a:extLst>
              </p:cNvPr>
              <p:cNvSpPr/>
              <p:nvPr/>
            </p:nvSpPr>
            <p:spPr>
              <a:xfrm>
                <a:off x="7435640" y="4428917"/>
                <a:ext cx="504825" cy="504825"/>
              </a:xfrm>
              <a:prstGeom prst="ellipse">
                <a:avLst/>
              </a:prstGeom>
              <a:solidFill>
                <a:srgbClr val="C45D4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C45D4C"/>
                  </a:solidFill>
                  <a:latin typeface="위메프OTF Bold" panose="020B0600000101010101" pitchFamily="34" charset="-127"/>
                  <a:ea typeface="위메프OTF Bold" panose="020B0600000101010101" pitchFamily="34" charset="-127"/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C621DACE-60D5-4D8B-84FC-A389BAFBA7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5068" y="453732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028461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727201" y="399782"/>
            <a:ext cx="9776293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기업분석</a:t>
            </a:r>
            <a:endParaRPr lang="en-US" altLang="ko-KR" sz="1100" dirty="0">
              <a:solidFill>
                <a:schemeClr val="bg1">
                  <a:lumMod val="75000"/>
                </a:scheme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오더그레이는 작년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2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월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남성 스킨케어 구독 서비스를 시작하였습니다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.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24332" y="534435"/>
            <a:ext cx="971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EDC6BD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0</a:t>
            </a:r>
            <a:r>
              <a:rPr lang="en-US" altLang="ko-KR" sz="3200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1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1727201" y="1459827"/>
            <a:ext cx="8928000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모서리가 둥근 직사각형 84"/>
          <p:cNvSpPr/>
          <p:nvPr/>
        </p:nvSpPr>
        <p:spPr>
          <a:xfrm>
            <a:off x="466412" y="2209505"/>
            <a:ext cx="6157107" cy="4043136"/>
          </a:xfrm>
          <a:prstGeom prst="roundRect">
            <a:avLst>
              <a:gd name="adj" fmla="val 0"/>
            </a:avLst>
          </a:prstGeom>
          <a:solidFill>
            <a:srgbClr val="7075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78E9EB2-D03F-4838-84EF-6E7A078CB2F3}"/>
              </a:ext>
            </a:extLst>
          </p:cNvPr>
          <p:cNvCxnSpPr>
            <a:cxnSpLocks/>
          </p:cNvCxnSpPr>
          <p:nvPr/>
        </p:nvCxnSpPr>
        <p:spPr>
          <a:xfrm>
            <a:off x="956001" y="4259546"/>
            <a:ext cx="5177928" cy="3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F6B7161-74CB-45BD-8D3C-BB474F743F07}"/>
              </a:ext>
            </a:extLst>
          </p:cNvPr>
          <p:cNvCxnSpPr>
            <a:cxnSpLocks/>
          </p:cNvCxnSpPr>
          <p:nvPr/>
        </p:nvCxnSpPr>
        <p:spPr>
          <a:xfrm flipH="1" flipV="1">
            <a:off x="3544964" y="2831662"/>
            <a:ext cx="22034" cy="2844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0101894-354D-4E7C-819E-3BA9EF27AB03}"/>
              </a:ext>
            </a:extLst>
          </p:cNvPr>
          <p:cNvSpPr txBox="1"/>
          <p:nvPr/>
        </p:nvSpPr>
        <p:spPr>
          <a:xfrm>
            <a:off x="357404" y="3751668"/>
            <a:ext cx="1429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브랜드 인지도</a:t>
            </a:r>
            <a:endParaRPr lang="en-US" altLang="ko-KR" sz="1200" dirty="0">
              <a:solidFill>
                <a:schemeClr val="bg1"/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낮음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164B85-4FC3-47DC-8D34-D683559420CB}"/>
              </a:ext>
            </a:extLst>
          </p:cNvPr>
          <p:cNvSpPr txBox="1"/>
          <p:nvPr/>
        </p:nvSpPr>
        <p:spPr>
          <a:xfrm>
            <a:off x="5168396" y="3751667"/>
            <a:ext cx="1609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브랜드 인지도</a:t>
            </a:r>
            <a:endParaRPr lang="en-US" altLang="ko-KR" sz="1200" dirty="0">
              <a:solidFill>
                <a:schemeClr val="bg1"/>
              </a:solidFill>
              <a:latin typeface="위메프OTF" panose="020B0600000101010101" pitchFamily="34" charset="-127"/>
              <a:ea typeface="위메프OTF" panose="020B0600000101010101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높음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EDECBB-2FB0-4E87-B421-0E3E8B90175B}"/>
              </a:ext>
            </a:extLst>
          </p:cNvPr>
          <p:cNvSpPr txBox="1"/>
          <p:nvPr/>
        </p:nvSpPr>
        <p:spPr>
          <a:xfrm>
            <a:off x="2584484" y="2430375"/>
            <a:ext cx="1942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맞춤형 서비스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7B163A-60C2-4B83-94D4-929E9F6D2932}"/>
              </a:ext>
            </a:extLst>
          </p:cNvPr>
          <p:cNvSpPr txBox="1"/>
          <p:nvPr/>
        </p:nvSpPr>
        <p:spPr>
          <a:xfrm>
            <a:off x="2562450" y="5799951"/>
            <a:ext cx="1987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선택형 서비스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FAB95-FA45-4E72-81D3-94224F9B1571}"/>
              </a:ext>
            </a:extLst>
          </p:cNvPr>
          <p:cNvSpPr txBox="1"/>
          <p:nvPr/>
        </p:nvSpPr>
        <p:spPr>
          <a:xfrm>
            <a:off x="412972" y="1922498"/>
            <a:ext cx="3547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BFBFBF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POSITIONING MAP</a:t>
            </a:r>
            <a:endParaRPr lang="ko-KR" altLang="en-US" sz="1200" dirty="0">
              <a:solidFill>
                <a:srgbClr val="BFBFBF"/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4EEB06D-7166-4D71-BDAE-1FF39E583B7B}"/>
              </a:ext>
            </a:extLst>
          </p:cNvPr>
          <p:cNvSpPr txBox="1"/>
          <p:nvPr/>
        </p:nvSpPr>
        <p:spPr>
          <a:xfrm>
            <a:off x="882227" y="3300579"/>
            <a:ext cx="1942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9B9B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오더그레이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82041A-0B31-4F6C-9989-A4642857E390}"/>
              </a:ext>
            </a:extLst>
          </p:cNvPr>
          <p:cNvGrpSpPr/>
          <p:nvPr/>
        </p:nvGrpSpPr>
        <p:grpSpPr>
          <a:xfrm>
            <a:off x="7485680" y="2418333"/>
            <a:ext cx="4432782" cy="800219"/>
            <a:chOff x="7398393" y="2222054"/>
            <a:chExt cx="4432782" cy="800219"/>
          </a:xfrm>
        </p:grpSpPr>
        <p:sp>
          <p:nvSpPr>
            <p:cNvPr id="80" name="직사각형 79"/>
            <p:cNvSpPr/>
            <p:nvPr/>
          </p:nvSpPr>
          <p:spPr>
            <a:xfrm>
              <a:off x="8062291" y="2222054"/>
              <a:ext cx="3768884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C45D4C"/>
                  </a:solidFill>
                  <a:latin typeface="위메프OTF Bold" panose="020B0600000101010101" pitchFamily="34" charset="-127"/>
                  <a:ea typeface="위메프OTF Bold" panose="020B0600000101010101" pitchFamily="34" charset="-127"/>
                </a:rPr>
                <a:t>편리함</a:t>
              </a:r>
              <a:endParaRPr lang="en-US" altLang="ko-KR" sz="1600" b="1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정기구독 배송 서비스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98CED67-1CD9-4971-879E-91B507B52366}"/>
                </a:ext>
              </a:extLst>
            </p:cNvPr>
            <p:cNvGrpSpPr/>
            <p:nvPr/>
          </p:nvGrpSpPr>
          <p:grpSpPr>
            <a:xfrm>
              <a:off x="7398393" y="2325939"/>
              <a:ext cx="581544" cy="581544"/>
              <a:chOff x="7435640" y="2234669"/>
              <a:chExt cx="504825" cy="504825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7435640" y="2234669"/>
                <a:ext cx="504825" cy="504825"/>
              </a:xfrm>
              <a:prstGeom prst="ellipse">
                <a:avLst/>
              </a:prstGeom>
              <a:solidFill>
                <a:srgbClr val="C45D4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위메프OTF Bold" panose="020B0600000101010101" pitchFamily="34" charset="-127"/>
                  <a:ea typeface="위메프OTF Bold" panose="020B0600000101010101" pitchFamily="34" charset="-127"/>
                </a:endParaRPr>
              </a:p>
            </p:txBody>
          </p:sp>
          <p:sp>
            <p:nvSpPr>
              <p:cNvPr id="57" name="Freeform 36">
                <a:extLst>
                  <a:ext uri="{FF2B5EF4-FFF2-40B4-BE49-F238E27FC236}">
                    <a16:creationId xmlns:a16="http://schemas.microsoft.com/office/drawing/2014/main" id="{02B49331-845E-4E6E-8468-E47A79437C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12334" y="2354502"/>
                <a:ext cx="151435" cy="254701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  <a:latin typeface="위메프OTF Bold" panose="020B0600000101010101" pitchFamily="34" charset="-127"/>
                  <a:ea typeface="위메프OTF Bold" panose="020B0600000101010101" pitchFamily="34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76D870-BEC8-43D2-811D-B83FEFDD37DE}"/>
              </a:ext>
            </a:extLst>
          </p:cNvPr>
          <p:cNvGrpSpPr/>
          <p:nvPr/>
        </p:nvGrpSpPr>
        <p:grpSpPr>
          <a:xfrm>
            <a:off x="7485310" y="3688452"/>
            <a:ext cx="4437858" cy="800219"/>
            <a:chOff x="7396737" y="3294660"/>
            <a:chExt cx="4437858" cy="800219"/>
          </a:xfrm>
        </p:grpSpPr>
        <p:sp>
          <p:nvSpPr>
            <p:cNvPr id="82" name="직사각형 81"/>
            <p:cNvSpPr/>
            <p:nvPr/>
          </p:nvSpPr>
          <p:spPr>
            <a:xfrm>
              <a:off x="8065711" y="3294660"/>
              <a:ext cx="3768884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C45D4C"/>
                  </a:solidFill>
                  <a:latin typeface="위메프OTF Bold" panose="020B0600000101010101" pitchFamily="34" charset="-127"/>
                  <a:ea typeface="위메프OTF Bold" panose="020B0600000101010101" pitchFamily="34" charset="-127"/>
                </a:rPr>
                <a:t>친환경</a:t>
              </a:r>
              <a:endParaRPr lang="en-US" altLang="ko-KR" sz="1600" b="1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모든 피부에 걸 맞는 친환경 제품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5B3A861-FAF1-40A7-9F46-D01B3DE81685}"/>
                </a:ext>
              </a:extLst>
            </p:cNvPr>
            <p:cNvGrpSpPr/>
            <p:nvPr/>
          </p:nvGrpSpPr>
          <p:grpSpPr>
            <a:xfrm>
              <a:off x="7396737" y="3403169"/>
              <a:ext cx="583200" cy="583200"/>
              <a:chOff x="7435640" y="3310737"/>
              <a:chExt cx="504825" cy="504825"/>
            </a:xfrm>
          </p:grpSpPr>
          <p:sp>
            <p:nvSpPr>
              <p:cNvPr id="81" name="타원 80"/>
              <p:cNvSpPr/>
              <p:nvPr/>
            </p:nvSpPr>
            <p:spPr>
              <a:xfrm>
                <a:off x="7435640" y="3310737"/>
                <a:ext cx="504825" cy="504825"/>
              </a:xfrm>
              <a:prstGeom prst="ellipse">
                <a:avLst/>
              </a:prstGeom>
              <a:solidFill>
                <a:srgbClr val="C45D4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위메프OTF Bold" panose="020B0600000101010101" pitchFamily="34" charset="-127"/>
                  <a:ea typeface="위메프OTF Bold" panose="020B0600000101010101" pitchFamily="34" charset="-127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72169325-4592-4FDE-B70C-F43A72AD5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2880" y="3414277"/>
                <a:ext cx="324000" cy="324000"/>
              </a:xfrm>
              <a:prstGeom prst="rect">
                <a:avLst/>
              </a:prstGeom>
            </p:spPr>
          </p:pic>
        </p:grp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78D8D5B-766E-456B-8C4E-3E543438A518}"/>
              </a:ext>
            </a:extLst>
          </p:cNvPr>
          <p:cNvCxnSpPr/>
          <p:nvPr/>
        </p:nvCxnSpPr>
        <p:spPr>
          <a:xfrm>
            <a:off x="7038894" y="2234604"/>
            <a:ext cx="0" cy="401803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10804B-FEAA-44D5-BF69-171A57971B49}"/>
              </a:ext>
            </a:extLst>
          </p:cNvPr>
          <p:cNvGrpSpPr/>
          <p:nvPr/>
        </p:nvGrpSpPr>
        <p:grpSpPr>
          <a:xfrm>
            <a:off x="7485310" y="5067907"/>
            <a:ext cx="4433152" cy="800219"/>
            <a:chOff x="7396737" y="5140670"/>
            <a:chExt cx="4433152" cy="80021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0B49B42-F9AA-4C0C-93D0-37EF1A113834}"/>
                </a:ext>
              </a:extLst>
            </p:cNvPr>
            <p:cNvSpPr/>
            <p:nvPr/>
          </p:nvSpPr>
          <p:spPr>
            <a:xfrm>
              <a:off x="8061005" y="5140670"/>
              <a:ext cx="3768884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C45D4C"/>
                  </a:solidFill>
                  <a:latin typeface="위메프OTF Bold" panose="020B0600000101010101" pitchFamily="34" charset="-127"/>
                  <a:ea typeface="위메프OTF Bold" panose="020B0600000101010101" pitchFamily="34" charset="-127"/>
                </a:rPr>
                <a:t>계절성</a:t>
              </a:r>
              <a:endParaRPr lang="en-US" altLang="ko-KR" sz="1600" b="1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계절별 성분 고려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270055-1C50-4E47-AF03-C95728FBC0C4}"/>
                </a:ext>
              </a:extLst>
            </p:cNvPr>
            <p:cNvGrpSpPr/>
            <p:nvPr/>
          </p:nvGrpSpPr>
          <p:grpSpPr>
            <a:xfrm>
              <a:off x="7396737" y="5249179"/>
              <a:ext cx="583200" cy="583200"/>
              <a:chOff x="7435640" y="4428917"/>
              <a:chExt cx="504825" cy="504825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945D1364-AC03-4982-B462-03A22125B010}"/>
                  </a:ext>
                </a:extLst>
              </p:cNvPr>
              <p:cNvSpPr/>
              <p:nvPr/>
            </p:nvSpPr>
            <p:spPr>
              <a:xfrm>
                <a:off x="7435640" y="4428917"/>
                <a:ext cx="504825" cy="504825"/>
              </a:xfrm>
              <a:prstGeom prst="ellipse">
                <a:avLst/>
              </a:prstGeom>
              <a:solidFill>
                <a:srgbClr val="C45D4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C45D4C"/>
                  </a:solidFill>
                  <a:latin typeface="위메프OTF Bold" panose="020B0600000101010101" pitchFamily="34" charset="-127"/>
                  <a:ea typeface="위메프OTF Bold" panose="020B0600000101010101" pitchFamily="34" charset="-127"/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C621DACE-60D5-4D8B-84FC-A389BAFBA7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5068" y="453732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E52130-65FA-4D70-9235-58112B02EC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854145-305C-4417-9F02-72E937729168}"/>
              </a:ext>
            </a:extLst>
          </p:cNvPr>
          <p:cNvSpPr txBox="1"/>
          <p:nvPr/>
        </p:nvSpPr>
        <p:spPr>
          <a:xfrm>
            <a:off x="2674967" y="2721945"/>
            <a:ext cx="6842065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ko-KR" altLang="en-US" sz="28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그렇다면</a:t>
            </a:r>
            <a:r>
              <a:rPr lang="en-US" altLang="ko-KR" sz="28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  <a:t>, </a:t>
            </a:r>
            <a:br>
              <a:rPr lang="en-US" altLang="ko-KR" sz="3600" dirty="0">
                <a:solidFill>
                  <a:schemeClr val="bg1"/>
                </a:solidFill>
                <a:latin typeface="위메프OTF" panose="020B0600000101010101" pitchFamily="34" charset="-127"/>
                <a:ea typeface="위메프OTF" panose="020B0600000101010101" pitchFamily="34" charset="-127"/>
              </a:rPr>
            </a:br>
            <a:r>
              <a:rPr lang="ko-KR" altLang="en-US" sz="36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같은 분야의 경쟁사들은 어떠할까요</a:t>
            </a:r>
            <a:r>
              <a:rPr lang="en-US" altLang="ko-KR" sz="36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686582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0662101-9817-4EA9-87BD-3B3BC8BC957E}"/>
              </a:ext>
            </a:extLst>
          </p:cNvPr>
          <p:cNvCxnSpPr/>
          <p:nvPr/>
        </p:nvCxnSpPr>
        <p:spPr>
          <a:xfrm flipH="1" flipV="1">
            <a:off x="1727201" y="1459827"/>
            <a:ext cx="9720000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B8C3A76A-7A3B-4ECD-98BC-D6784F7A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44862798-F1A8-403F-8FFB-A35C71E89B90}"/>
              </a:ext>
            </a:extLst>
          </p:cNvPr>
          <p:cNvSpPr/>
          <p:nvPr/>
        </p:nvSpPr>
        <p:spPr>
          <a:xfrm>
            <a:off x="1727201" y="399782"/>
            <a:ext cx="9776293" cy="843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5000"/>
              </a:lnSpc>
            </a:pP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경쟁사분석</a:t>
            </a:r>
            <a:endParaRPr lang="en-US" altLang="ko-KR" sz="1100" dirty="0">
              <a:solidFill>
                <a:schemeClr val="bg1">
                  <a:lumMod val="75000"/>
                </a:scheme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  <a:p>
            <a:pPr>
              <a:lnSpc>
                <a:spcPct val="155000"/>
              </a:lnSpc>
            </a:pPr>
            <a:r>
              <a:rPr lang="ko-KR" altLang="en-US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오더그레이가 내세우는 강점들 모두 경쟁사들 또한 비슷하게 내세우고 있었습니다</a:t>
            </a:r>
            <a:r>
              <a:rPr lang="en-US" altLang="ko-KR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279B098-D574-49E4-BFDD-C844B5E0B5AE}"/>
              </a:ext>
            </a:extLst>
          </p:cNvPr>
          <p:cNvSpPr/>
          <p:nvPr/>
        </p:nvSpPr>
        <p:spPr>
          <a:xfrm>
            <a:off x="524332" y="534435"/>
            <a:ext cx="971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EDC6BD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0</a:t>
            </a:r>
            <a:r>
              <a:rPr lang="en-US" altLang="ko-KR" sz="3200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2</a:t>
            </a:r>
          </a:p>
        </p:txBody>
      </p:sp>
      <p:pic>
        <p:nvPicPr>
          <p:cNvPr id="1026" name="Picture 2" descr="https://mipkorea.com/web/product/big/202102/f92dd26ccb246384726fc097ed377ea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128" y="3378690"/>
            <a:ext cx="2204397" cy="220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직사각형 61"/>
          <p:cNvSpPr/>
          <p:nvPr/>
        </p:nvSpPr>
        <p:spPr>
          <a:xfrm>
            <a:off x="2099427" y="5590854"/>
            <a:ext cx="1611339" cy="38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시장 내 상위 브랜드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9389E38-525A-4948-9477-7F87F1032A5B}"/>
              </a:ext>
            </a:extLst>
          </p:cNvPr>
          <p:cNvGrpSpPr/>
          <p:nvPr/>
        </p:nvGrpSpPr>
        <p:grpSpPr>
          <a:xfrm>
            <a:off x="1302823" y="2314751"/>
            <a:ext cx="2672970" cy="800219"/>
            <a:chOff x="7398393" y="2222054"/>
            <a:chExt cx="2672970" cy="80021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B45BA2F-5117-42E9-91EB-FF4882BAE34A}"/>
                </a:ext>
              </a:extLst>
            </p:cNvPr>
            <p:cNvSpPr/>
            <p:nvPr/>
          </p:nvSpPr>
          <p:spPr>
            <a:xfrm>
              <a:off x="8062291" y="2222054"/>
              <a:ext cx="2009072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C45D4C"/>
                  </a:solidFill>
                  <a:latin typeface="위메프OTF Bold" panose="020B0600000101010101" pitchFamily="34" charset="-127"/>
                  <a:ea typeface="위메프OTF Bold" panose="020B0600000101010101" pitchFamily="34" charset="-127"/>
                </a:rPr>
                <a:t>편리함</a:t>
              </a:r>
              <a:endParaRPr lang="en-US" altLang="ko-KR" sz="1600" b="1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정기구독 배송 서비스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DEB8726-03FC-41A7-B567-17449155DA2B}"/>
                </a:ext>
              </a:extLst>
            </p:cNvPr>
            <p:cNvGrpSpPr/>
            <p:nvPr/>
          </p:nvGrpSpPr>
          <p:grpSpPr>
            <a:xfrm>
              <a:off x="7398393" y="2325939"/>
              <a:ext cx="581544" cy="581544"/>
              <a:chOff x="7435640" y="2234669"/>
              <a:chExt cx="504825" cy="504825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EE71D55-8235-4813-9DB3-F3EFE6B1E9F0}"/>
                  </a:ext>
                </a:extLst>
              </p:cNvPr>
              <p:cNvSpPr/>
              <p:nvPr/>
            </p:nvSpPr>
            <p:spPr>
              <a:xfrm>
                <a:off x="7435640" y="2234669"/>
                <a:ext cx="504825" cy="504825"/>
              </a:xfrm>
              <a:prstGeom prst="ellipse">
                <a:avLst/>
              </a:prstGeom>
              <a:solidFill>
                <a:srgbClr val="C45D4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위메프OTF Bold" panose="020B0600000101010101" pitchFamily="34" charset="-127"/>
                  <a:ea typeface="위메프OTF Bold" panose="020B0600000101010101" pitchFamily="34" charset="-127"/>
                </a:endParaRPr>
              </a:p>
            </p:txBody>
          </p:sp>
          <p:sp>
            <p:nvSpPr>
              <p:cNvPr id="57" name="Freeform 36">
                <a:extLst>
                  <a:ext uri="{FF2B5EF4-FFF2-40B4-BE49-F238E27FC236}">
                    <a16:creationId xmlns:a16="http://schemas.microsoft.com/office/drawing/2014/main" id="{570130B2-5C67-4675-9834-6C0DE0F75A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12334" y="2354502"/>
                <a:ext cx="151435" cy="254701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solidFill>
                    <a:prstClr val="black"/>
                  </a:solidFill>
                  <a:latin typeface="위메프OTF Bold" panose="020B0600000101010101" pitchFamily="34" charset="-127"/>
                  <a:ea typeface="위메프OTF Bold" panose="020B0600000101010101" pitchFamily="34" charset="-127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8448" y="3378690"/>
            <a:ext cx="2203200" cy="22032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340104" y="5590854"/>
            <a:ext cx="615873" cy="38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톤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28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0550747-4E77-4A5E-ADF7-5F3479122A7B}"/>
              </a:ext>
            </a:extLst>
          </p:cNvPr>
          <p:cNvGrpSpPr/>
          <p:nvPr/>
        </p:nvGrpSpPr>
        <p:grpSpPr>
          <a:xfrm>
            <a:off x="8476848" y="2314751"/>
            <a:ext cx="2412329" cy="800219"/>
            <a:chOff x="7396737" y="5140670"/>
            <a:chExt cx="2412329" cy="800219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C821265-C881-4DC7-BC9C-65232B443EAF}"/>
                </a:ext>
              </a:extLst>
            </p:cNvPr>
            <p:cNvSpPr/>
            <p:nvPr/>
          </p:nvSpPr>
          <p:spPr>
            <a:xfrm>
              <a:off x="8061005" y="5140670"/>
              <a:ext cx="1748061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C45D4C"/>
                  </a:solidFill>
                  <a:latin typeface="위메프OTF Bold" panose="020B0600000101010101" pitchFamily="34" charset="-127"/>
                  <a:ea typeface="위메프OTF Bold" panose="020B0600000101010101" pitchFamily="34" charset="-127"/>
                </a:rPr>
                <a:t>계절성</a:t>
              </a:r>
              <a:endParaRPr lang="en-US" altLang="ko-KR" sz="1600" b="1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계절별 성분 고려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1E789F03-4ACB-44EB-80C4-5BDCC72EBE0B}"/>
                </a:ext>
              </a:extLst>
            </p:cNvPr>
            <p:cNvGrpSpPr/>
            <p:nvPr/>
          </p:nvGrpSpPr>
          <p:grpSpPr>
            <a:xfrm>
              <a:off x="7396737" y="5249179"/>
              <a:ext cx="583200" cy="583200"/>
              <a:chOff x="7435640" y="4428917"/>
              <a:chExt cx="504825" cy="504825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811B8BBB-F7DD-4415-BA33-F1C831C40183}"/>
                  </a:ext>
                </a:extLst>
              </p:cNvPr>
              <p:cNvSpPr/>
              <p:nvPr/>
            </p:nvSpPr>
            <p:spPr>
              <a:xfrm>
                <a:off x="7435640" y="4428917"/>
                <a:ext cx="504825" cy="504825"/>
              </a:xfrm>
              <a:prstGeom prst="ellipse">
                <a:avLst/>
              </a:prstGeom>
              <a:solidFill>
                <a:srgbClr val="C45D4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rgbClr val="C45D4C"/>
                  </a:solidFill>
                  <a:latin typeface="위메프OTF Bold" panose="020B0600000101010101" pitchFamily="34" charset="-127"/>
                  <a:ea typeface="위메프OTF Bold" panose="020B0600000101010101" pitchFamily="34" charset="-127"/>
                </a:endParaRPr>
              </a:p>
            </p:txBody>
          </p:sp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02AFD490-8E2A-4057-A0AB-3EF9DB9ED6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5068" y="453732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/>
          <a:srcRect t="2388"/>
          <a:stretch/>
        </p:blipFill>
        <p:spPr>
          <a:xfrm>
            <a:off x="5124100" y="3378690"/>
            <a:ext cx="2244421" cy="2203200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5992823" y="5581890"/>
            <a:ext cx="1375698" cy="38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먼슬리 코스메틱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652C3D6-DA24-4E17-B123-0719BA229C41}"/>
              </a:ext>
            </a:extLst>
          </p:cNvPr>
          <p:cNvGrpSpPr/>
          <p:nvPr/>
        </p:nvGrpSpPr>
        <p:grpSpPr>
          <a:xfrm>
            <a:off x="4453211" y="2314751"/>
            <a:ext cx="3546219" cy="800219"/>
            <a:chOff x="7396737" y="3294660"/>
            <a:chExt cx="3546219" cy="800219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54FE5F9-B50B-4D1E-A0B6-A20F5C46D80B}"/>
                </a:ext>
              </a:extLst>
            </p:cNvPr>
            <p:cNvSpPr/>
            <p:nvPr/>
          </p:nvSpPr>
          <p:spPr>
            <a:xfrm>
              <a:off x="8065711" y="3294660"/>
              <a:ext cx="2877245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C45D4C"/>
                  </a:solidFill>
                  <a:latin typeface="위메프OTF Bold" panose="020B0600000101010101" pitchFamily="34" charset="-127"/>
                  <a:ea typeface="위메프OTF Bold" panose="020B0600000101010101" pitchFamily="34" charset="-127"/>
                </a:rPr>
                <a:t>친환경</a:t>
              </a:r>
              <a:endParaRPr lang="en-US" altLang="ko-KR" sz="1600" b="1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위메프OTF" panose="020B0600000101010101" pitchFamily="34" charset="-127"/>
                  <a:ea typeface="위메프OTF" panose="020B0600000101010101" pitchFamily="34" charset="-127"/>
                </a:rPr>
                <a:t>모든 피부에 걸 맞는 친환경 제품</a:t>
              </a:r>
              <a:endPara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" panose="020B0600000101010101" pitchFamily="34" charset="-127"/>
                <a:ea typeface="위메프OTF" panose="020B0600000101010101" pitchFamily="34" charset="-127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F0368EA-BF4F-4763-B99A-1404E3638E65}"/>
                </a:ext>
              </a:extLst>
            </p:cNvPr>
            <p:cNvGrpSpPr/>
            <p:nvPr/>
          </p:nvGrpSpPr>
          <p:grpSpPr>
            <a:xfrm>
              <a:off x="7396737" y="3403169"/>
              <a:ext cx="583200" cy="583200"/>
              <a:chOff x="7435640" y="3310737"/>
              <a:chExt cx="504825" cy="504825"/>
            </a:xfrm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F42818D-A8F1-4DB1-9B9A-3DD01239ABA4}"/>
                  </a:ext>
                </a:extLst>
              </p:cNvPr>
              <p:cNvSpPr/>
              <p:nvPr/>
            </p:nvSpPr>
            <p:spPr>
              <a:xfrm>
                <a:off x="7435640" y="3310737"/>
                <a:ext cx="504825" cy="504825"/>
              </a:xfrm>
              <a:prstGeom prst="ellipse">
                <a:avLst/>
              </a:prstGeom>
              <a:solidFill>
                <a:srgbClr val="C45D4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위메프OTF Bold" panose="020B0600000101010101" pitchFamily="34" charset="-127"/>
                  <a:ea typeface="위메프OTF Bold" panose="020B0600000101010101" pitchFamily="34" charset="-127"/>
                </a:endParaRPr>
              </a:p>
            </p:txBody>
          </p:sp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4857575F-65DF-46D9-93F5-B24C28C23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2880" y="3414277"/>
                <a:ext cx="324000" cy="324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5242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8409F44D-087A-48C9-92BE-6F17B0CFD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83315C-DC9E-4AC1-BA73-C7AF06E30A5C}"/>
              </a:ext>
            </a:extLst>
          </p:cNvPr>
          <p:cNvSpPr/>
          <p:nvPr/>
        </p:nvSpPr>
        <p:spPr>
          <a:xfrm>
            <a:off x="1727201" y="388156"/>
            <a:ext cx="10083799" cy="809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경쟁사분석</a:t>
            </a:r>
            <a:endParaRPr lang="en-US" altLang="ko-KR" sz="1100" dirty="0">
              <a:solidFill>
                <a:schemeClr val="bg1">
                  <a:lumMod val="75000"/>
                </a:scheme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즉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브랜드 이동이 적은 기초케어 시장에서 동일한 메시지로 소구하는 것은 경쟁력이 떨어집니다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.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55C18E-B6A8-4E96-9289-AF14B313EB39}"/>
              </a:ext>
            </a:extLst>
          </p:cNvPr>
          <p:cNvSpPr/>
          <p:nvPr/>
        </p:nvSpPr>
        <p:spPr>
          <a:xfrm>
            <a:off x="524332" y="534435"/>
            <a:ext cx="971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EDC6BD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0</a:t>
            </a:r>
            <a:r>
              <a:rPr lang="en-US" altLang="ko-KR" sz="3200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3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D905AA6-7812-41CB-9CC6-3F9E900F3B49}"/>
              </a:ext>
            </a:extLst>
          </p:cNvPr>
          <p:cNvCxnSpPr/>
          <p:nvPr/>
        </p:nvCxnSpPr>
        <p:spPr>
          <a:xfrm flipH="1" flipV="1">
            <a:off x="1727201" y="1459827"/>
            <a:ext cx="9972000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CF77E2EE-48B2-4442-942C-0A82F2EE7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92"/>
          <a:stretch/>
        </p:blipFill>
        <p:spPr>
          <a:xfrm>
            <a:off x="2632236" y="2062380"/>
            <a:ext cx="6927527" cy="4407464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FD81395-49B1-4067-B23A-C5EAF98CB024}"/>
              </a:ext>
            </a:extLst>
          </p:cNvPr>
          <p:cNvSpPr txBox="1"/>
          <p:nvPr/>
        </p:nvSpPr>
        <p:spPr>
          <a:xfrm>
            <a:off x="2723249" y="1798671"/>
            <a:ext cx="3547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BFBFBF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POSITIONING MAP</a:t>
            </a:r>
            <a:endParaRPr lang="ko-KR" altLang="en-US" sz="1400" dirty="0">
              <a:solidFill>
                <a:srgbClr val="BFBFBF"/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7485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8409F44D-087A-48C9-92BE-6F17B0CFD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83315C-DC9E-4AC1-BA73-C7AF06E30A5C}"/>
              </a:ext>
            </a:extLst>
          </p:cNvPr>
          <p:cNvSpPr/>
          <p:nvPr/>
        </p:nvSpPr>
        <p:spPr>
          <a:xfrm>
            <a:off x="1727201" y="261282"/>
            <a:ext cx="9776293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경쟁사분석</a:t>
            </a:r>
            <a:endParaRPr lang="en-US" altLang="ko-KR" sz="1100" dirty="0">
              <a:solidFill>
                <a:schemeClr val="bg1">
                  <a:lumMod val="75000"/>
                </a:scheme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00" dirty="0">
                <a:solidFill>
                  <a:schemeClr val="bg1">
                    <a:lumMod val="7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이에 오더그레이는 다양한 컨셉을 시도했지만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 ,</a:t>
            </a:r>
          </a:p>
          <a:p>
            <a:pPr>
              <a:lnSpc>
                <a:spcPct val="110000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타겟층에 대한 이해가 없는 컨셉은 실패할 수밖에 없었습니다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.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55C18E-B6A8-4E96-9289-AF14B313EB39}"/>
              </a:ext>
            </a:extLst>
          </p:cNvPr>
          <p:cNvSpPr/>
          <p:nvPr/>
        </p:nvSpPr>
        <p:spPr>
          <a:xfrm>
            <a:off x="524332" y="534435"/>
            <a:ext cx="971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EDC6BD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0</a:t>
            </a:r>
            <a:r>
              <a:rPr lang="en-US" altLang="ko-KR" sz="3200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4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F25E45BE-1341-4F64-A17B-A80C33FD4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21" y="2072495"/>
            <a:ext cx="2155101" cy="3246749"/>
          </a:xfrm>
          <a:prstGeom prst="rect">
            <a:avLst/>
          </a:prstGeom>
          <a:noFill/>
          <a:ln w="57150">
            <a:solidFill>
              <a:srgbClr val="D1715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565334D-24AF-4F15-B5C3-562847B7A20E}"/>
              </a:ext>
            </a:extLst>
          </p:cNvPr>
          <p:cNvSpPr/>
          <p:nvPr/>
        </p:nvSpPr>
        <p:spPr>
          <a:xfrm>
            <a:off x="962654" y="5720894"/>
            <a:ext cx="2343820" cy="55861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와디즈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“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보통 남성들의 대표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=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귀차니즘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”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C32396D-8837-4905-AD19-A4BE6BDDD365}"/>
              </a:ext>
            </a:extLst>
          </p:cNvPr>
          <p:cNvCxnSpPr>
            <a:cxnSpLocks/>
          </p:cNvCxnSpPr>
          <p:nvPr/>
        </p:nvCxnSpPr>
        <p:spPr>
          <a:xfrm>
            <a:off x="6677488" y="4182498"/>
            <a:ext cx="939098" cy="0"/>
          </a:xfrm>
          <a:prstGeom prst="straightConnector1">
            <a:avLst/>
          </a:prstGeom>
          <a:ln w="38100">
            <a:solidFill>
              <a:srgbClr val="D1715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92C58AA-DCA2-49EB-B6A3-071D661F9B62}"/>
              </a:ext>
            </a:extLst>
          </p:cNvPr>
          <p:cNvCxnSpPr>
            <a:cxnSpLocks/>
          </p:cNvCxnSpPr>
          <p:nvPr/>
        </p:nvCxnSpPr>
        <p:spPr>
          <a:xfrm flipV="1">
            <a:off x="3227308" y="3760352"/>
            <a:ext cx="704355" cy="1"/>
          </a:xfrm>
          <a:prstGeom prst="line">
            <a:avLst/>
          </a:prstGeom>
          <a:ln w="57150">
            <a:solidFill>
              <a:srgbClr val="D17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6">
            <a:extLst>
              <a:ext uri="{FF2B5EF4-FFF2-40B4-BE49-F238E27FC236}">
                <a16:creationId xmlns:a16="http://schemas.microsoft.com/office/drawing/2014/main" id="{5473BC0C-A98C-4E3D-A000-37BDF1BA7631}"/>
              </a:ext>
            </a:extLst>
          </p:cNvPr>
          <p:cNvSpPr/>
          <p:nvPr/>
        </p:nvSpPr>
        <p:spPr>
          <a:xfrm>
            <a:off x="979003" y="5687680"/>
            <a:ext cx="2307933" cy="623248"/>
          </a:xfrm>
          <a:prstGeom prst="roundRect">
            <a:avLst>
              <a:gd name="adj" fmla="val 1901"/>
            </a:avLst>
          </a:prstGeom>
          <a:noFill/>
          <a:ln w="57150">
            <a:solidFill>
              <a:srgbClr val="D171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E9E24D5-A80F-456A-AC49-BE5D9A0E2F85}"/>
              </a:ext>
            </a:extLst>
          </p:cNvPr>
          <p:cNvCxnSpPr>
            <a:cxnSpLocks/>
            <a:stCxn id="45" idx="0"/>
            <a:endCxn id="20" idx="2"/>
          </p:cNvCxnSpPr>
          <p:nvPr/>
        </p:nvCxnSpPr>
        <p:spPr>
          <a:xfrm flipH="1" flipV="1">
            <a:off x="2132172" y="5319244"/>
            <a:ext cx="798" cy="368436"/>
          </a:xfrm>
          <a:prstGeom prst="line">
            <a:avLst/>
          </a:prstGeom>
          <a:ln w="57150">
            <a:solidFill>
              <a:srgbClr val="D17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833393-6154-46F4-A17A-A680119ED0E1}"/>
              </a:ext>
            </a:extLst>
          </p:cNvPr>
          <p:cNvSpPr/>
          <p:nvPr/>
        </p:nvSpPr>
        <p:spPr>
          <a:xfrm>
            <a:off x="3980800" y="5716008"/>
            <a:ext cx="2372764" cy="55861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인스타그램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“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남자친구를 위한 여자친구의 선물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”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851AF7C-6DB6-45DF-B556-7BE3E32AFCBB}"/>
              </a:ext>
            </a:extLst>
          </p:cNvPr>
          <p:cNvGrpSpPr/>
          <p:nvPr/>
        </p:nvGrpSpPr>
        <p:grpSpPr>
          <a:xfrm>
            <a:off x="4208807" y="2147993"/>
            <a:ext cx="1865262" cy="1008758"/>
            <a:chOff x="2923687" y="4205061"/>
            <a:chExt cx="1865262" cy="1008758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C056580-4D60-4D13-8F68-E42B067A1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49" t="77812" r="24061" b="19202"/>
            <a:stretch/>
          </p:blipFill>
          <p:spPr>
            <a:xfrm>
              <a:off x="2925964" y="5002278"/>
              <a:ext cx="1862985" cy="21154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66CF6E2-E96C-44D7-BA8A-F2D27A3F7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01" t="78025" r="24117" b="19469"/>
            <a:stretch/>
          </p:blipFill>
          <p:spPr>
            <a:xfrm>
              <a:off x="2925964" y="4821605"/>
              <a:ext cx="1862985" cy="137365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D80B0CD-830C-4E2E-B705-3F419AEE91CA}"/>
                </a:ext>
              </a:extLst>
            </p:cNvPr>
            <p:cNvGrpSpPr/>
            <p:nvPr/>
          </p:nvGrpSpPr>
          <p:grpSpPr>
            <a:xfrm>
              <a:off x="2925964" y="4609160"/>
              <a:ext cx="1861814" cy="167837"/>
              <a:chOff x="2914240" y="4626746"/>
              <a:chExt cx="1861814" cy="167837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4C558F82-9FF6-453E-9E65-CFBF0361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14240" y="4628839"/>
                <a:ext cx="975497" cy="165743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258DF4D9-1F5C-4300-B93D-C152DFF492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83387" y="4629255"/>
                <a:ext cx="531647" cy="165328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55F26C33-2CCA-404E-A483-7D9240A749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94058" y="4626746"/>
                <a:ext cx="381996" cy="167836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1DBC810-6A50-4523-A182-885686ECD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23687" y="4395814"/>
              <a:ext cx="1862985" cy="167836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E333F71-4D1B-4038-8BC2-097AB7BF0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24175" y="4205061"/>
              <a:ext cx="1862985" cy="148818"/>
            </a:xfrm>
            <a:prstGeom prst="rect">
              <a:avLst/>
            </a:prstGeom>
          </p:spPr>
        </p:pic>
      </p:grpSp>
      <p:sp>
        <p:nvSpPr>
          <p:cNvPr id="42" name="사각형: 둥근 모서리 27">
            <a:extLst>
              <a:ext uri="{FF2B5EF4-FFF2-40B4-BE49-F238E27FC236}">
                <a16:creationId xmlns:a16="http://schemas.microsoft.com/office/drawing/2014/main" id="{C06D2DAF-93F1-484A-AAC0-785CA7AC4D26}"/>
              </a:ext>
            </a:extLst>
          </p:cNvPr>
          <p:cNvSpPr/>
          <p:nvPr/>
        </p:nvSpPr>
        <p:spPr>
          <a:xfrm>
            <a:off x="3944504" y="3361988"/>
            <a:ext cx="2393868" cy="2047409"/>
          </a:xfrm>
          <a:prstGeom prst="roundRect">
            <a:avLst>
              <a:gd name="adj" fmla="val 1901"/>
            </a:avLst>
          </a:prstGeom>
          <a:noFill/>
          <a:ln w="57150">
            <a:solidFill>
              <a:srgbClr val="D171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BEDE50E-B2C5-4C4E-95F6-5E3E8B5500B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9"/>
          <a:stretch/>
        </p:blipFill>
        <p:spPr>
          <a:xfrm>
            <a:off x="4666445" y="3522581"/>
            <a:ext cx="1090391" cy="1730787"/>
          </a:xfrm>
          <a:prstGeom prst="rect">
            <a:avLst/>
          </a:prstGeom>
          <a:ln w="57150">
            <a:solidFill>
              <a:srgbClr val="D1715B"/>
            </a:solidFill>
          </a:ln>
        </p:spPr>
      </p:pic>
      <p:sp>
        <p:nvSpPr>
          <p:cNvPr id="47" name="사각형: 둥근 모서리 50">
            <a:extLst>
              <a:ext uri="{FF2B5EF4-FFF2-40B4-BE49-F238E27FC236}">
                <a16:creationId xmlns:a16="http://schemas.microsoft.com/office/drawing/2014/main" id="{E649D9A4-F8ED-4D57-8E0B-43CCE19CAC33}"/>
              </a:ext>
            </a:extLst>
          </p:cNvPr>
          <p:cNvSpPr/>
          <p:nvPr/>
        </p:nvSpPr>
        <p:spPr>
          <a:xfrm>
            <a:off x="3949316" y="5687680"/>
            <a:ext cx="2393868" cy="623248"/>
          </a:xfrm>
          <a:prstGeom prst="roundRect">
            <a:avLst>
              <a:gd name="adj" fmla="val 1901"/>
            </a:avLst>
          </a:prstGeom>
          <a:noFill/>
          <a:ln w="57150">
            <a:solidFill>
              <a:srgbClr val="D171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FB10386-110D-4136-B579-19C6E05246AF}"/>
              </a:ext>
            </a:extLst>
          </p:cNvPr>
          <p:cNvCxnSpPr>
            <a:cxnSpLocks/>
            <a:stCxn id="47" idx="0"/>
            <a:endCxn id="42" idx="2"/>
          </p:cNvCxnSpPr>
          <p:nvPr/>
        </p:nvCxnSpPr>
        <p:spPr>
          <a:xfrm flipH="1" flipV="1">
            <a:off x="5141438" y="5409397"/>
            <a:ext cx="4812" cy="278283"/>
          </a:xfrm>
          <a:prstGeom prst="line">
            <a:avLst/>
          </a:prstGeom>
          <a:ln w="57150">
            <a:solidFill>
              <a:srgbClr val="D17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71">
            <a:extLst>
              <a:ext uri="{FF2B5EF4-FFF2-40B4-BE49-F238E27FC236}">
                <a16:creationId xmlns:a16="http://schemas.microsoft.com/office/drawing/2014/main" id="{60E15EF1-9B17-44D8-92B9-C99B1B34ACA4}"/>
              </a:ext>
            </a:extLst>
          </p:cNvPr>
          <p:cNvSpPr/>
          <p:nvPr/>
        </p:nvSpPr>
        <p:spPr>
          <a:xfrm>
            <a:off x="3944505" y="2061299"/>
            <a:ext cx="2394502" cy="1163864"/>
          </a:xfrm>
          <a:prstGeom prst="roundRect">
            <a:avLst>
              <a:gd name="adj" fmla="val 1901"/>
            </a:avLst>
          </a:prstGeom>
          <a:noFill/>
          <a:ln w="57150">
            <a:solidFill>
              <a:srgbClr val="D171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E439D38-5C40-477A-AF8C-A4D35915F1D3}"/>
              </a:ext>
            </a:extLst>
          </p:cNvPr>
          <p:cNvCxnSpPr>
            <a:cxnSpLocks/>
            <a:stCxn id="42" idx="0"/>
            <a:endCxn id="49" idx="2"/>
          </p:cNvCxnSpPr>
          <p:nvPr/>
        </p:nvCxnSpPr>
        <p:spPr>
          <a:xfrm flipV="1">
            <a:off x="5141438" y="3225163"/>
            <a:ext cx="318" cy="136825"/>
          </a:xfrm>
          <a:prstGeom prst="line">
            <a:avLst/>
          </a:prstGeom>
          <a:ln w="57150">
            <a:solidFill>
              <a:srgbClr val="D17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42C3772-4943-4DB0-A719-F5E8DEB9F709}"/>
              </a:ext>
            </a:extLst>
          </p:cNvPr>
          <p:cNvGrpSpPr/>
          <p:nvPr/>
        </p:nvGrpSpPr>
        <p:grpSpPr>
          <a:xfrm>
            <a:off x="7955702" y="2195800"/>
            <a:ext cx="3307257" cy="3996348"/>
            <a:chOff x="7885392" y="2219086"/>
            <a:chExt cx="3307257" cy="3996348"/>
          </a:xfrm>
        </p:grpSpPr>
        <p:sp>
          <p:nvSpPr>
            <p:cNvPr id="58" name="사각형: 둥근 모서리 1040">
              <a:extLst>
                <a:ext uri="{FF2B5EF4-FFF2-40B4-BE49-F238E27FC236}">
                  <a16:creationId xmlns:a16="http://schemas.microsoft.com/office/drawing/2014/main" id="{169CF023-ED17-4441-A060-1D8ED9C8D164}"/>
                </a:ext>
              </a:extLst>
            </p:cNvPr>
            <p:cNvSpPr/>
            <p:nvPr/>
          </p:nvSpPr>
          <p:spPr>
            <a:xfrm>
              <a:off x="7885392" y="2219086"/>
              <a:ext cx="3214692" cy="3996348"/>
            </a:xfrm>
            <a:prstGeom prst="roundRect">
              <a:avLst>
                <a:gd name="adj" fmla="val 2651"/>
              </a:avLst>
            </a:prstGeom>
            <a:solidFill>
              <a:srgbClr val="D1715B"/>
            </a:solidFill>
            <a:ln>
              <a:solidFill>
                <a:srgbClr val="D171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C1D57BA-3A44-4DF5-8D17-49BECDF076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9062" t="21286" r="17501" b="37038"/>
            <a:stretch/>
          </p:blipFill>
          <p:spPr>
            <a:xfrm>
              <a:off x="8007976" y="2317371"/>
              <a:ext cx="2965490" cy="2966189"/>
            </a:xfrm>
            <a:prstGeom prst="rect">
              <a:avLst/>
            </a:prstGeom>
            <a:ln w="57150">
              <a:solidFill>
                <a:srgbClr val="D1715B"/>
              </a:solidFill>
            </a:ln>
          </p:spPr>
        </p:pic>
        <p:sp>
          <p:nvSpPr>
            <p:cNvPr id="60" name="사각형: 둥근 모서리 4">
              <a:extLst>
                <a:ext uri="{FF2B5EF4-FFF2-40B4-BE49-F238E27FC236}">
                  <a16:creationId xmlns:a16="http://schemas.microsoft.com/office/drawing/2014/main" id="{685941B4-A12B-4C49-B597-30967FC08879}"/>
                </a:ext>
              </a:extLst>
            </p:cNvPr>
            <p:cNvSpPr/>
            <p:nvPr/>
          </p:nvSpPr>
          <p:spPr>
            <a:xfrm>
              <a:off x="8007976" y="5472455"/>
              <a:ext cx="2989119" cy="623248"/>
            </a:xfrm>
            <a:prstGeom prst="roundRect">
              <a:avLst>
                <a:gd name="adj" fmla="val 1055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B808C64-4D2F-4A65-B68A-0E12140EB8FB}"/>
                </a:ext>
              </a:extLst>
            </p:cNvPr>
            <p:cNvGrpSpPr/>
            <p:nvPr/>
          </p:nvGrpSpPr>
          <p:grpSpPr>
            <a:xfrm>
              <a:off x="8080912" y="5662901"/>
              <a:ext cx="3111737" cy="469001"/>
              <a:chOff x="8172675" y="5033509"/>
              <a:chExt cx="3111737" cy="469001"/>
            </a:xfrm>
          </p:grpSpPr>
          <p:sp>
            <p:nvSpPr>
              <p:cNvPr id="62" name="모서리가 둥근 직사각형 86">
                <a:extLst>
                  <a:ext uri="{FF2B5EF4-FFF2-40B4-BE49-F238E27FC236}">
                    <a16:creationId xmlns:a16="http://schemas.microsoft.com/office/drawing/2014/main" id="{D24D6632-EA7D-4F53-A05F-3C2C13C815C7}"/>
                  </a:ext>
                </a:extLst>
              </p:cNvPr>
              <p:cNvSpPr/>
              <p:nvPr/>
            </p:nvSpPr>
            <p:spPr>
              <a:xfrm rot="16200000">
                <a:off x="9526016" y="3680168"/>
                <a:ext cx="163804" cy="28704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모서리가 둥근 직사각형 96">
                <a:extLst>
                  <a:ext uri="{FF2B5EF4-FFF2-40B4-BE49-F238E27FC236}">
                    <a16:creationId xmlns:a16="http://schemas.microsoft.com/office/drawing/2014/main" id="{8F2CE0C0-7B8E-484B-878C-82FE0190D03D}"/>
                  </a:ext>
                </a:extLst>
              </p:cNvPr>
              <p:cNvSpPr/>
              <p:nvPr/>
            </p:nvSpPr>
            <p:spPr>
              <a:xfrm rot="16200000">
                <a:off x="8519948" y="4686236"/>
                <a:ext cx="163804" cy="858350"/>
              </a:xfrm>
              <a:prstGeom prst="roundRect">
                <a:avLst>
                  <a:gd name="adj" fmla="val 50000"/>
                </a:avLst>
              </a:prstGeom>
              <a:solidFill>
                <a:srgbClr val="C45D4C"/>
              </a:solidFill>
              <a:ln>
                <a:noFill/>
              </a:ln>
              <a:effectLst>
                <a:innerShdw blurRad="63500" dist="50800" dir="5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17BCEE-3E89-48F8-BC26-FACA0C978B4F}"/>
                  </a:ext>
                </a:extLst>
              </p:cNvPr>
              <p:cNvSpPr txBox="1"/>
              <p:nvPr/>
            </p:nvSpPr>
            <p:spPr>
              <a:xfrm>
                <a:off x="10226556" y="5179345"/>
                <a:ext cx="105785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rgbClr val="CB5F45"/>
                    </a:solidFill>
                    <a:latin typeface="위메프OTF SemiBold" panose="020B0600000101010101" pitchFamily="34" charset="-127"/>
                    <a:ea typeface="위메프OTF SemiBold" panose="020B0600000101010101" pitchFamily="34" charset="-127"/>
                  </a:rPr>
                  <a:t>36</a:t>
                </a:r>
                <a:r>
                  <a:rPr lang="en-US" altLang="ko-KR" sz="1100" dirty="0">
                    <a:solidFill>
                      <a:srgbClr val="CB5F45"/>
                    </a:solidFill>
                    <a:latin typeface="위메프OTF SemiBold" panose="020B0600000101010101" pitchFamily="34" charset="-127"/>
                    <a:ea typeface="위메프OTF SemiBold" panose="020B0600000101010101" pitchFamily="34" charset="-127"/>
                  </a:rPr>
                  <a:t>%</a:t>
                </a:r>
                <a:endParaRPr lang="en-US" altLang="ko-KR" sz="700" dirty="0">
                  <a:solidFill>
                    <a:srgbClr val="CB5F45"/>
                  </a:solidFill>
                  <a:latin typeface="위메프OTF SemiBold" panose="020B0600000101010101" pitchFamily="34" charset="-127"/>
                  <a:ea typeface="위메프OTF SemiBold" panose="020B0600000101010101" pitchFamily="34" charset="-127"/>
                </a:endParaRPr>
              </a:p>
            </p:txBody>
          </p:sp>
        </p:grpSp>
      </p:grp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95EEDAB-343A-4B46-844C-A5A7A406528D}"/>
              </a:ext>
            </a:extLst>
          </p:cNvPr>
          <p:cNvCxnSpPr/>
          <p:nvPr/>
        </p:nvCxnSpPr>
        <p:spPr>
          <a:xfrm flipH="1" flipV="1">
            <a:off x="1727201" y="1459827"/>
            <a:ext cx="6660000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5927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8409F44D-087A-48C9-92BE-6F17B0CFD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5" y="151464"/>
            <a:ext cx="1611086" cy="167188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83315C-DC9E-4AC1-BA73-C7AF06E30A5C}"/>
              </a:ext>
            </a:extLst>
          </p:cNvPr>
          <p:cNvSpPr/>
          <p:nvPr/>
        </p:nvSpPr>
        <p:spPr>
          <a:xfrm>
            <a:off x="1727201" y="261282"/>
            <a:ext cx="9776293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경쟁사분석</a:t>
            </a:r>
            <a:endParaRPr lang="en-US" altLang="ko-KR" sz="1100" dirty="0">
              <a:solidFill>
                <a:schemeClr val="bg1">
                  <a:lumMod val="75000"/>
                </a:scheme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00" dirty="0">
                <a:solidFill>
                  <a:schemeClr val="bg1">
                    <a:lumMod val="7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이에 오더그레이는 다양한 컨셉을 시도했지만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 ,</a:t>
            </a:r>
          </a:p>
          <a:p>
            <a:pPr>
              <a:lnSpc>
                <a:spcPct val="110000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타겟층에 대한 이해가 없는 컨셉은 실패할 수밖에 없었습니다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.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55C18E-B6A8-4E96-9289-AF14B313EB39}"/>
              </a:ext>
            </a:extLst>
          </p:cNvPr>
          <p:cNvSpPr/>
          <p:nvPr/>
        </p:nvSpPr>
        <p:spPr>
          <a:xfrm>
            <a:off x="524332" y="534435"/>
            <a:ext cx="971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EDC6BD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0</a:t>
            </a:r>
            <a:r>
              <a:rPr lang="en-US" altLang="ko-KR" sz="3200" dirty="0">
                <a:solidFill>
                  <a:srgbClr val="C45D4C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4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F25E45BE-1341-4F64-A17B-A80C33FD4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21" y="2072495"/>
            <a:ext cx="2155101" cy="3246749"/>
          </a:xfrm>
          <a:prstGeom prst="rect">
            <a:avLst/>
          </a:prstGeom>
          <a:noFill/>
          <a:ln w="57150">
            <a:solidFill>
              <a:srgbClr val="D1715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565334D-24AF-4F15-B5C3-562847B7A20E}"/>
              </a:ext>
            </a:extLst>
          </p:cNvPr>
          <p:cNvSpPr/>
          <p:nvPr/>
        </p:nvSpPr>
        <p:spPr>
          <a:xfrm>
            <a:off x="962654" y="5720894"/>
            <a:ext cx="2343820" cy="55861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와디즈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“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보통 남성들의 대표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=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귀차니즘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”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C32396D-8837-4905-AD19-A4BE6BDDD365}"/>
              </a:ext>
            </a:extLst>
          </p:cNvPr>
          <p:cNvCxnSpPr>
            <a:cxnSpLocks/>
          </p:cNvCxnSpPr>
          <p:nvPr/>
        </p:nvCxnSpPr>
        <p:spPr>
          <a:xfrm>
            <a:off x="6677488" y="4182498"/>
            <a:ext cx="939098" cy="0"/>
          </a:xfrm>
          <a:prstGeom prst="straightConnector1">
            <a:avLst/>
          </a:prstGeom>
          <a:ln w="38100">
            <a:solidFill>
              <a:srgbClr val="D1715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92C58AA-DCA2-49EB-B6A3-071D661F9B62}"/>
              </a:ext>
            </a:extLst>
          </p:cNvPr>
          <p:cNvCxnSpPr>
            <a:cxnSpLocks/>
          </p:cNvCxnSpPr>
          <p:nvPr/>
        </p:nvCxnSpPr>
        <p:spPr>
          <a:xfrm flipV="1">
            <a:off x="3227308" y="3760352"/>
            <a:ext cx="704355" cy="1"/>
          </a:xfrm>
          <a:prstGeom prst="line">
            <a:avLst/>
          </a:prstGeom>
          <a:ln w="57150">
            <a:solidFill>
              <a:srgbClr val="D17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6">
            <a:extLst>
              <a:ext uri="{FF2B5EF4-FFF2-40B4-BE49-F238E27FC236}">
                <a16:creationId xmlns:a16="http://schemas.microsoft.com/office/drawing/2014/main" id="{5473BC0C-A98C-4E3D-A000-37BDF1BA7631}"/>
              </a:ext>
            </a:extLst>
          </p:cNvPr>
          <p:cNvSpPr/>
          <p:nvPr/>
        </p:nvSpPr>
        <p:spPr>
          <a:xfrm>
            <a:off x="979003" y="5687680"/>
            <a:ext cx="2307933" cy="623248"/>
          </a:xfrm>
          <a:prstGeom prst="roundRect">
            <a:avLst>
              <a:gd name="adj" fmla="val 1901"/>
            </a:avLst>
          </a:prstGeom>
          <a:noFill/>
          <a:ln w="57150">
            <a:solidFill>
              <a:srgbClr val="D171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E9E24D5-A80F-456A-AC49-BE5D9A0E2F85}"/>
              </a:ext>
            </a:extLst>
          </p:cNvPr>
          <p:cNvCxnSpPr>
            <a:cxnSpLocks/>
            <a:stCxn id="45" idx="0"/>
            <a:endCxn id="20" idx="2"/>
          </p:cNvCxnSpPr>
          <p:nvPr/>
        </p:nvCxnSpPr>
        <p:spPr>
          <a:xfrm flipH="1" flipV="1">
            <a:off x="2132172" y="5319244"/>
            <a:ext cx="798" cy="368436"/>
          </a:xfrm>
          <a:prstGeom prst="line">
            <a:avLst/>
          </a:prstGeom>
          <a:ln w="57150">
            <a:solidFill>
              <a:srgbClr val="D17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833393-6154-46F4-A17A-A680119ED0E1}"/>
              </a:ext>
            </a:extLst>
          </p:cNvPr>
          <p:cNvSpPr/>
          <p:nvPr/>
        </p:nvSpPr>
        <p:spPr>
          <a:xfrm>
            <a:off x="3980800" y="5716008"/>
            <a:ext cx="2372764" cy="55861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인스타그램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“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남자친구를 위한 여자친구의 선물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”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851AF7C-6DB6-45DF-B556-7BE3E32AFCBB}"/>
              </a:ext>
            </a:extLst>
          </p:cNvPr>
          <p:cNvGrpSpPr/>
          <p:nvPr/>
        </p:nvGrpSpPr>
        <p:grpSpPr>
          <a:xfrm>
            <a:off x="4208807" y="2147993"/>
            <a:ext cx="1865262" cy="1008758"/>
            <a:chOff x="2923687" y="4205061"/>
            <a:chExt cx="1865262" cy="1008758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C056580-4D60-4D13-8F68-E42B067A1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49" t="77812" r="24061" b="19202"/>
            <a:stretch/>
          </p:blipFill>
          <p:spPr>
            <a:xfrm>
              <a:off x="2925964" y="5002278"/>
              <a:ext cx="1862985" cy="21154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66CF6E2-E96C-44D7-BA8A-F2D27A3F7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01" t="78025" r="24117" b="19469"/>
            <a:stretch/>
          </p:blipFill>
          <p:spPr>
            <a:xfrm>
              <a:off x="2925964" y="4821605"/>
              <a:ext cx="1862985" cy="137365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D80B0CD-830C-4E2E-B705-3F419AEE91CA}"/>
                </a:ext>
              </a:extLst>
            </p:cNvPr>
            <p:cNvGrpSpPr/>
            <p:nvPr/>
          </p:nvGrpSpPr>
          <p:grpSpPr>
            <a:xfrm>
              <a:off x="2925964" y="4609160"/>
              <a:ext cx="1861814" cy="167837"/>
              <a:chOff x="2914240" y="4626746"/>
              <a:chExt cx="1861814" cy="167837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4C558F82-9FF6-453E-9E65-CFBF0361E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14240" y="4628839"/>
                <a:ext cx="975497" cy="165743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258DF4D9-1F5C-4300-B93D-C152DFF492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83387" y="4629255"/>
                <a:ext cx="531647" cy="165328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55F26C33-2CCA-404E-A483-7D9240A749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94058" y="4626746"/>
                <a:ext cx="381996" cy="167836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1DBC810-6A50-4523-A182-885686ECD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23687" y="4395814"/>
              <a:ext cx="1862985" cy="167836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E333F71-4D1B-4038-8BC2-097AB7BF0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24175" y="4205061"/>
              <a:ext cx="1862985" cy="148818"/>
            </a:xfrm>
            <a:prstGeom prst="rect">
              <a:avLst/>
            </a:prstGeom>
          </p:spPr>
        </p:pic>
      </p:grpSp>
      <p:sp>
        <p:nvSpPr>
          <p:cNvPr id="42" name="사각형: 둥근 모서리 27">
            <a:extLst>
              <a:ext uri="{FF2B5EF4-FFF2-40B4-BE49-F238E27FC236}">
                <a16:creationId xmlns:a16="http://schemas.microsoft.com/office/drawing/2014/main" id="{C06D2DAF-93F1-484A-AAC0-785CA7AC4D26}"/>
              </a:ext>
            </a:extLst>
          </p:cNvPr>
          <p:cNvSpPr/>
          <p:nvPr/>
        </p:nvSpPr>
        <p:spPr>
          <a:xfrm>
            <a:off x="3944504" y="3361988"/>
            <a:ext cx="2393868" cy="2047409"/>
          </a:xfrm>
          <a:prstGeom prst="roundRect">
            <a:avLst>
              <a:gd name="adj" fmla="val 1901"/>
            </a:avLst>
          </a:prstGeom>
          <a:noFill/>
          <a:ln w="57150">
            <a:solidFill>
              <a:srgbClr val="D171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BEDE50E-B2C5-4C4E-95F6-5E3E8B5500B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9"/>
          <a:stretch/>
        </p:blipFill>
        <p:spPr>
          <a:xfrm>
            <a:off x="4666445" y="3522581"/>
            <a:ext cx="1090391" cy="1730787"/>
          </a:xfrm>
          <a:prstGeom prst="rect">
            <a:avLst/>
          </a:prstGeom>
          <a:ln w="57150">
            <a:solidFill>
              <a:srgbClr val="D1715B"/>
            </a:solidFill>
          </a:ln>
        </p:spPr>
      </p:pic>
      <p:sp>
        <p:nvSpPr>
          <p:cNvPr id="47" name="사각형: 둥근 모서리 50">
            <a:extLst>
              <a:ext uri="{FF2B5EF4-FFF2-40B4-BE49-F238E27FC236}">
                <a16:creationId xmlns:a16="http://schemas.microsoft.com/office/drawing/2014/main" id="{E649D9A4-F8ED-4D57-8E0B-43CCE19CAC33}"/>
              </a:ext>
            </a:extLst>
          </p:cNvPr>
          <p:cNvSpPr/>
          <p:nvPr/>
        </p:nvSpPr>
        <p:spPr>
          <a:xfrm>
            <a:off x="3949316" y="5687680"/>
            <a:ext cx="2393868" cy="623248"/>
          </a:xfrm>
          <a:prstGeom prst="roundRect">
            <a:avLst>
              <a:gd name="adj" fmla="val 1901"/>
            </a:avLst>
          </a:prstGeom>
          <a:noFill/>
          <a:ln w="57150">
            <a:solidFill>
              <a:srgbClr val="D171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FB10386-110D-4136-B579-19C6E05246AF}"/>
              </a:ext>
            </a:extLst>
          </p:cNvPr>
          <p:cNvCxnSpPr>
            <a:cxnSpLocks/>
            <a:stCxn id="47" idx="0"/>
            <a:endCxn id="42" idx="2"/>
          </p:cNvCxnSpPr>
          <p:nvPr/>
        </p:nvCxnSpPr>
        <p:spPr>
          <a:xfrm flipH="1" flipV="1">
            <a:off x="5141438" y="5409397"/>
            <a:ext cx="4812" cy="278283"/>
          </a:xfrm>
          <a:prstGeom prst="line">
            <a:avLst/>
          </a:prstGeom>
          <a:ln w="57150">
            <a:solidFill>
              <a:srgbClr val="D17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71">
            <a:extLst>
              <a:ext uri="{FF2B5EF4-FFF2-40B4-BE49-F238E27FC236}">
                <a16:creationId xmlns:a16="http://schemas.microsoft.com/office/drawing/2014/main" id="{60E15EF1-9B17-44D8-92B9-C99B1B34ACA4}"/>
              </a:ext>
            </a:extLst>
          </p:cNvPr>
          <p:cNvSpPr/>
          <p:nvPr/>
        </p:nvSpPr>
        <p:spPr>
          <a:xfrm>
            <a:off x="3944505" y="2061299"/>
            <a:ext cx="2394502" cy="1163864"/>
          </a:xfrm>
          <a:prstGeom prst="roundRect">
            <a:avLst>
              <a:gd name="adj" fmla="val 1901"/>
            </a:avLst>
          </a:prstGeom>
          <a:noFill/>
          <a:ln w="57150">
            <a:solidFill>
              <a:srgbClr val="D171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E439D38-5C40-477A-AF8C-A4D35915F1D3}"/>
              </a:ext>
            </a:extLst>
          </p:cNvPr>
          <p:cNvCxnSpPr>
            <a:cxnSpLocks/>
            <a:stCxn id="42" idx="0"/>
            <a:endCxn id="49" idx="2"/>
          </p:cNvCxnSpPr>
          <p:nvPr/>
        </p:nvCxnSpPr>
        <p:spPr>
          <a:xfrm flipV="1">
            <a:off x="5141438" y="3225163"/>
            <a:ext cx="318" cy="136825"/>
          </a:xfrm>
          <a:prstGeom prst="line">
            <a:avLst/>
          </a:prstGeom>
          <a:ln w="57150">
            <a:solidFill>
              <a:srgbClr val="D17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42C3772-4943-4DB0-A719-F5E8DEB9F709}"/>
              </a:ext>
            </a:extLst>
          </p:cNvPr>
          <p:cNvGrpSpPr/>
          <p:nvPr/>
        </p:nvGrpSpPr>
        <p:grpSpPr>
          <a:xfrm>
            <a:off x="7955702" y="2195800"/>
            <a:ext cx="3307257" cy="3996348"/>
            <a:chOff x="7885392" y="2219086"/>
            <a:chExt cx="3307257" cy="3996348"/>
          </a:xfrm>
        </p:grpSpPr>
        <p:sp>
          <p:nvSpPr>
            <p:cNvPr id="58" name="사각형: 둥근 모서리 1040">
              <a:extLst>
                <a:ext uri="{FF2B5EF4-FFF2-40B4-BE49-F238E27FC236}">
                  <a16:creationId xmlns:a16="http://schemas.microsoft.com/office/drawing/2014/main" id="{169CF023-ED17-4441-A060-1D8ED9C8D164}"/>
                </a:ext>
              </a:extLst>
            </p:cNvPr>
            <p:cNvSpPr/>
            <p:nvPr/>
          </p:nvSpPr>
          <p:spPr>
            <a:xfrm>
              <a:off x="7885392" y="2219086"/>
              <a:ext cx="3214692" cy="3996348"/>
            </a:xfrm>
            <a:prstGeom prst="roundRect">
              <a:avLst>
                <a:gd name="adj" fmla="val 2651"/>
              </a:avLst>
            </a:prstGeom>
            <a:solidFill>
              <a:srgbClr val="D1715B"/>
            </a:solidFill>
            <a:ln>
              <a:solidFill>
                <a:srgbClr val="D171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C1D57BA-3A44-4DF5-8D17-49BECDF076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9062" t="21286" r="17501" b="37038"/>
            <a:stretch/>
          </p:blipFill>
          <p:spPr>
            <a:xfrm>
              <a:off x="8007976" y="2317371"/>
              <a:ext cx="2965490" cy="2966189"/>
            </a:xfrm>
            <a:prstGeom prst="rect">
              <a:avLst/>
            </a:prstGeom>
            <a:ln w="57150">
              <a:solidFill>
                <a:srgbClr val="D1715B"/>
              </a:solidFill>
            </a:ln>
          </p:spPr>
        </p:pic>
        <p:sp>
          <p:nvSpPr>
            <p:cNvPr id="60" name="사각형: 둥근 모서리 4">
              <a:extLst>
                <a:ext uri="{FF2B5EF4-FFF2-40B4-BE49-F238E27FC236}">
                  <a16:creationId xmlns:a16="http://schemas.microsoft.com/office/drawing/2014/main" id="{685941B4-A12B-4C49-B597-30967FC08879}"/>
                </a:ext>
              </a:extLst>
            </p:cNvPr>
            <p:cNvSpPr/>
            <p:nvPr/>
          </p:nvSpPr>
          <p:spPr>
            <a:xfrm>
              <a:off x="8035215" y="5472455"/>
              <a:ext cx="2961880" cy="6232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B808C64-4D2F-4A65-B68A-0E12140EB8FB}"/>
                </a:ext>
              </a:extLst>
            </p:cNvPr>
            <p:cNvGrpSpPr/>
            <p:nvPr/>
          </p:nvGrpSpPr>
          <p:grpSpPr>
            <a:xfrm>
              <a:off x="8080912" y="5662901"/>
              <a:ext cx="3111737" cy="469001"/>
              <a:chOff x="8172675" y="5033509"/>
              <a:chExt cx="3111737" cy="469001"/>
            </a:xfrm>
          </p:grpSpPr>
          <p:sp>
            <p:nvSpPr>
              <p:cNvPr id="62" name="모서리가 둥근 직사각형 86">
                <a:extLst>
                  <a:ext uri="{FF2B5EF4-FFF2-40B4-BE49-F238E27FC236}">
                    <a16:creationId xmlns:a16="http://schemas.microsoft.com/office/drawing/2014/main" id="{D24D6632-EA7D-4F53-A05F-3C2C13C815C7}"/>
                  </a:ext>
                </a:extLst>
              </p:cNvPr>
              <p:cNvSpPr/>
              <p:nvPr/>
            </p:nvSpPr>
            <p:spPr>
              <a:xfrm rot="16200000">
                <a:off x="9526016" y="3680168"/>
                <a:ext cx="163804" cy="28704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모서리가 둥근 직사각형 96">
                <a:extLst>
                  <a:ext uri="{FF2B5EF4-FFF2-40B4-BE49-F238E27FC236}">
                    <a16:creationId xmlns:a16="http://schemas.microsoft.com/office/drawing/2014/main" id="{8F2CE0C0-7B8E-484B-878C-82FE0190D03D}"/>
                  </a:ext>
                </a:extLst>
              </p:cNvPr>
              <p:cNvSpPr/>
              <p:nvPr/>
            </p:nvSpPr>
            <p:spPr>
              <a:xfrm rot="16200000">
                <a:off x="8519948" y="4686236"/>
                <a:ext cx="163804" cy="858350"/>
              </a:xfrm>
              <a:prstGeom prst="roundRect">
                <a:avLst>
                  <a:gd name="adj" fmla="val 50000"/>
                </a:avLst>
              </a:prstGeom>
              <a:solidFill>
                <a:srgbClr val="C45D4C"/>
              </a:solidFill>
              <a:ln>
                <a:noFill/>
              </a:ln>
              <a:effectLst>
                <a:innerShdw blurRad="63500" dist="50800" dir="54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17BCEE-3E89-48F8-BC26-FACA0C978B4F}"/>
                  </a:ext>
                </a:extLst>
              </p:cNvPr>
              <p:cNvSpPr txBox="1"/>
              <p:nvPr/>
            </p:nvSpPr>
            <p:spPr>
              <a:xfrm>
                <a:off x="10226556" y="5179345"/>
                <a:ext cx="105785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rgbClr val="CB5F45"/>
                    </a:solidFill>
                    <a:latin typeface="위메프OTF SemiBold" panose="020B0600000101010101" pitchFamily="34" charset="-127"/>
                    <a:ea typeface="위메프OTF SemiBold" panose="020B0600000101010101" pitchFamily="34" charset="-127"/>
                  </a:rPr>
                  <a:t>36</a:t>
                </a:r>
                <a:r>
                  <a:rPr lang="en-US" altLang="ko-KR" sz="1100" dirty="0">
                    <a:solidFill>
                      <a:srgbClr val="CB5F45"/>
                    </a:solidFill>
                    <a:latin typeface="위메프OTF SemiBold" panose="020B0600000101010101" pitchFamily="34" charset="-127"/>
                    <a:ea typeface="위메프OTF SemiBold" panose="020B0600000101010101" pitchFamily="34" charset="-127"/>
                  </a:rPr>
                  <a:t>%</a:t>
                </a:r>
                <a:endParaRPr lang="en-US" altLang="ko-KR" sz="700" dirty="0">
                  <a:solidFill>
                    <a:srgbClr val="CB5F45"/>
                  </a:solidFill>
                  <a:latin typeface="위메프OTF SemiBold" panose="020B0600000101010101" pitchFamily="34" charset="-127"/>
                  <a:ea typeface="위메프OTF SemiBold" panose="020B0600000101010101" pitchFamily="34" charset="-127"/>
                </a:endParaRPr>
              </a:p>
            </p:txBody>
          </p:sp>
        </p:grpSp>
      </p:grp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95EEDAB-343A-4B46-844C-A5A7A406528D}"/>
              </a:ext>
            </a:extLst>
          </p:cNvPr>
          <p:cNvCxnSpPr/>
          <p:nvPr/>
        </p:nvCxnSpPr>
        <p:spPr>
          <a:xfrm flipH="1" flipV="1">
            <a:off x="1727201" y="1459827"/>
            <a:ext cx="6660000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1E8E9BB-B75D-4F67-A774-30596E4CB9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9C327CF-E8C8-46AB-B216-178EF5CC4B6F}"/>
              </a:ext>
            </a:extLst>
          </p:cNvPr>
          <p:cNvSpPr/>
          <p:nvPr/>
        </p:nvSpPr>
        <p:spPr>
          <a:xfrm>
            <a:off x="5098374" y="3520847"/>
            <a:ext cx="2232000" cy="486539"/>
          </a:xfrm>
          <a:prstGeom prst="rect">
            <a:avLst/>
          </a:prstGeom>
          <a:solidFill>
            <a:srgbClr val="CB5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03C1B94-BA6C-4805-9E20-D5593BEFCF86}"/>
              </a:ext>
            </a:extLst>
          </p:cNvPr>
          <p:cNvSpPr txBox="1"/>
          <p:nvPr/>
        </p:nvSpPr>
        <p:spPr>
          <a:xfrm>
            <a:off x="1756584" y="2802675"/>
            <a:ext cx="8678833" cy="125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ko-KR" altLang="en-US" sz="26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타겟층에 대한 </a:t>
            </a:r>
            <a:r>
              <a:rPr lang="en-US" altLang="ko-KR" sz="26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‘</a:t>
            </a:r>
            <a:r>
              <a:rPr lang="ko-KR" altLang="en-US" sz="26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제대로 된 이해</a:t>
            </a:r>
            <a:r>
              <a:rPr lang="en-US" altLang="ko-KR" sz="26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’</a:t>
            </a:r>
            <a:r>
              <a:rPr lang="ko-KR" altLang="en-US" sz="26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를</a:t>
            </a:r>
            <a:r>
              <a:rPr lang="en-US" altLang="ko-KR" sz="26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 </a:t>
            </a:r>
            <a:r>
              <a:rPr lang="ko-KR" altLang="en-US" sz="26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바탕으로</a:t>
            </a:r>
            <a:endParaRPr lang="en-US" altLang="ko-KR" sz="2600" dirty="0">
              <a:solidFill>
                <a:schemeClr val="bg1"/>
              </a:solidFill>
              <a:latin typeface="위메프OTF Bold" panose="020B0600000101010101" pitchFamily="34" charset="-127"/>
              <a:ea typeface="위메프OTF Bold" panose="020B0600000101010101" pitchFamily="34" charset="-127"/>
            </a:endParaRPr>
          </a:p>
          <a:p>
            <a:pPr algn="ctr">
              <a:lnSpc>
                <a:spcPct val="140000"/>
              </a:lnSpc>
              <a:defRPr/>
            </a:pPr>
            <a:r>
              <a:rPr lang="ko-KR" altLang="en-US" sz="30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오더그레이만의</a:t>
            </a:r>
            <a:r>
              <a:rPr lang="ko-KR" altLang="en-US" sz="12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 차별화된 컨셉을 </a:t>
            </a:r>
            <a:r>
              <a:rPr lang="ko-KR" altLang="en-US" sz="12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만들어보자</a:t>
            </a:r>
            <a:r>
              <a:rPr lang="en-US" altLang="ko-KR" sz="3000" dirty="0">
                <a:solidFill>
                  <a:schemeClr val="bg1"/>
                </a:solidFill>
                <a:latin typeface="위메프OTF Bold" panose="020B0600000101010101" pitchFamily="34" charset="-127"/>
                <a:ea typeface="위메프OTF Bold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0718954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1182</Words>
  <Application>Microsoft Office PowerPoint</Application>
  <PresentationFormat>와이드스크린</PresentationFormat>
  <Paragraphs>278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7" baseType="lpstr">
      <vt:lpstr>위메프OTF Bold</vt:lpstr>
      <vt:lpstr>나눔바른고딕 Light</vt:lpstr>
      <vt:lpstr>메이플스토리</vt:lpstr>
      <vt:lpstr>카페24 아네모네</vt:lpstr>
      <vt:lpstr>나눔스퀘어 ExtraBold</vt:lpstr>
      <vt:lpstr>위메프OTF SemiBold</vt:lpstr>
      <vt:lpstr>나눔바른고딕 UltraLight</vt:lpstr>
      <vt:lpstr>위메프 SemiBold</vt:lpstr>
      <vt:lpstr>맑은 고딕</vt:lpstr>
      <vt:lpstr>위메프OTF</vt:lpstr>
      <vt:lpstr>나눔바른고딕</vt:lpstr>
      <vt:lpstr>위메프</vt:lpstr>
      <vt:lpstr>카페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 주영</cp:lastModifiedBy>
  <cp:revision>484</cp:revision>
  <dcterms:created xsi:type="dcterms:W3CDTF">2017-10-09T06:24:25Z</dcterms:created>
  <dcterms:modified xsi:type="dcterms:W3CDTF">2021-02-25T10:00:12Z</dcterms:modified>
  <cp:version/>
</cp:coreProperties>
</file>